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1628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9D188E7-BBE1-43AF-9104-8BE2BACA1BBF}" type="datetime1">
              <a:rPr lang="en-US" smtClean="0"/>
              <a:pPr>
                <a:defRPr/>
              </a:pPr>
              <a:t>12/12/2016</a:t>
            </a:fld>
            <a:endParaRPr lang="en-US" dirty="0"/>
          </a:p>
        </p:txBody>
      </p:sp>
      <p:sp>
        <p:nvSpPr>
          <p:cNvPr id="1628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60E97E9-51A1-4C49-8656-A768C77244E6}"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3632589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A496F22-873D-4545-B558-51F5CD01D7E4}" type="datetime1">
              <a:rPr lang="en-US" smtClean="0"/>
              <a:pPr>
                <a:defRPr/>
              </a:pPr>
              <a:t>12/12/2016</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10</a:t>
            </a:fld>
            <a:endParaRPr lang="en-US" altLang="en-US" dirty="0">
              <a:latin typeface="Verdana" panose="020B0604030504040204" pitchFamily="34" charset="0"/>
            </a:endParaRPr>
          </a:p>
        </p:txBody>
      </p:sp>
    </p:spTree>
    <p:extLst>
      <p:ext uri="{BB962C8B-B14F-4D97-AF65-F5344CB8AC3E}">
        <p14:creationId xmlns:p14="http://schemas.microsoft.com/office/powerpoint/2010/main" val="3862535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A496F22-873D-4545-B558-51F5CD01D7E4}" type="datetime1">
              <a:rPr lang="en-US" smtClean="0"/>
              <a:pPr>
                <a:defRPr/>
              </a:pPr>
              <a:t>12/12/2016</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11</a:t>
            </a:fld>
            <a:endParaRPr lang="en-US" altLang="en-US" dirty="0">
              <a:latin typeface="Verdana" panose="020B0604030504040204" pitchFamily="34" charset="0"/>
            </a:endParaRPr>
          </a:p>
        </p:txBody>
      </p:sp>
    </p:spTree>
    <p:extLst>
      <p:ext uri="{BB962C8B-B14F-4D97-AF65-F5344CB8AC3E}">
        <p14:creationId xmlns:p14="http://schemas.microsoft.com/office/powerpoint/2010/main" val="113009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2358487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2213150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2997231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1856516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1064087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itchFamily="34" charset="0"/>
              <a:buChar char="•"/>
            </a:pPr>
            <a:r>
              <a:rPr lang="en-US" sz="1600" baseline="0" dirty="0"/>
              <a:t>TS starts the state return as soon as Personal Information is entered.  This allows you to see the NJ refund monitor as soon as you start entering income</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TS entries can almost always be made in any order.  However, we recommend that you complete sections in the order of the Main Menu</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As you enter data in the Federal section, note any information that may have to be changed on the NJ return due to different tax law.  Capture that information on the NJ Checklist so that you don’t forget to enter it when you get to the State section</a:t>
            </a:r>
          </a:p>
          <a:p>
            <a:pPr marL="630936" indent="-171450">
              <a:buFont typeface="Arial" pitchFamily="34" charset="0"/>
              <a:buChar char="•"/>
            </a:pPr>
            <a:r>
              <a:rPr lang="en-US" sz="1600" baseline="0" dirty="0"/>
              <a:t>Also helpful in Quality Review process</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Instructions for special fields and adjustments are given in the slides covering both federal and NJ entry for each topic</a:t>
            </a:r>
          </a:p>
          <a:p>
            <a:pPr marL="171450" indent="-171450">
              <a:buFont typeface="Arial" pitchFamily="34" charset="0"/>
              <a:buNone/>
            </a:pPr>
            <a:endParaRPr lang="en-US" sz="1600" baseline="0"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17</a:t>
            </a:fld>
            <a:endParaRPr lang="en-US" altLang="en-US"/>
          </a:p>
        </p:txBody>
      </p:sp>
    </p:spTree>
    <p:extLst>
      <p:ext uri="{BB962C8B-B14F-4D97-AF65-F5344CB8AC3E}">
        <p14:creationId xmlns:p14="http://schemas.microsoft.com/office/powerpoint/2010/main" val="238704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anose="020B0604020202020204" pitchFamily="34" charset="0"/>
              <a:buChar char="•"/>
            </a:pPr>
            <a:endParaRPr lang="en-US" sz="1600" baseline="0"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18</a:t>
            </a:fld>
            <a:endParaRPr lang="en-US" altLang="en-US"/>
          </a:p>
        </p:txBody>
      </p:sp>
    </p:spTree>
    <p:extLst>
      <p:ext uri="{BB962C8B-B14F-4D97-AF65-F5344CB8AC3E}">
        <p14:creationId xmlns:p14="http://schemas.microsoft.com/office/powerpoint/2010/main" val="800019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421756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3055049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2832155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A496F22-873D-4545-B558-51F5CD01D7E4}" type="datetime1">
              <a:rPr lang="en-US" smtClean="0"/>
              <a:pPr>
                <a:defRPr/>
              </a:pPr>
              <a:t>12/12/2016</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3</a:t>
            </a:fld>
            <a:endParaRPr lang="en-US" altLang="en-US" dirty="0">
              <a:latin typeface="Verdana" panose="020B0604030504040204" pitchFamily="34" charset="0"/>
            </a:endParaRPr>
          </a:p>
        </p:txBody>
      </p:sp>
    </p:spTree>
    <p:extLst>
      <p:ext uri="{BB962C8B-B14F-4D97-AF65-F5344CB8AC3E}">
        <p14:creationId xmlns:p14="http://schemas.microsoft.com/office/powerpoint/2010/main" val="880319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r>
              <a:rPr lang="en-US" altLang="en-US" dirty="0">
                <a:cs typeface="Arial" panose="020B0604020202020204" pitchFamily="34" charset="0"/>
              </a:rPr>
              <a:t>re</a:t>
            </a: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A496F22-873D-4545-B558-51F5CD01D7E4}" type="datetime1">
              <a:rPr lang="en-US" smtClean="0"/>
              <a:pPr>
                <a:defRPr/>
              </a:pPr>
              <a:t>12/12/2016</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4089979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r>
              <a:rPr lang="en-US" altLang="en-US" dirty="0">
                <a:cs typeface="Arial" panose="020B0604020202020204" pitchFamily="34" charset="0"/>
              </a:rPr>
              <a:t>re</a:t>
            </a:r>
          </a:p>
        </p:txBody>
      </p:sp>
      <p:sp>
        <p:nvSpPr>
          <p:cNvPr id="1935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A496F22-873D-4545-B558-51F5CD01D7E4}" type="datetime1">
              <a:rPr lang="en-US" smtClean="0"/>
              <a:pPr>
                <a:defRPr/>
              </a:pPr>
              <a:t>12/12/2016</a:t>
            </a:fld>
            <a:endParaRPr lang="en-US" dirty="0"/>
          </a:p>
        </p:txBody>
      </p:sp>
      <p:sp>
        <p:nvSpPr>
          <p:cNvPr id="1935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634B00D-3C44-46E8-ABFB-19E075A0F531}" type="slidenum">
              <a:rPr lang="en-US" altLang="en-US">
                <a:latin typeface="Verdana" panose="020B0604030504040204" pitchFamily="34" charset="0"/>
              </a:rPr>
              <a:pPr algn="r" eaLnBrk="1" hangingPunct="1">
                <a:spcBef>
                  <a:spcPct val="0"/>
                </a:spcBef>
              </a:pPr>
              <a:t>5</a:t>
            </a:fld>
            <a:endParaRPr lang="en-US" altLang="en-US" dirty="0">
              <a:latin typeface="Verdana" panose="020B0604030504040204" pitchFamily="34" charset="0"/>
            </a:endParaRPr>
          </a:p>
        </p:txBody>
      </p:sp>
    </p:spTree>
    <p:extLst>
      <p:ext uri="{BB962C8B-B14F-4D97-AF65-F5344CB8AC3E}">
        <p14:creationId xmlns:p14="http://schemas.microsoft.com/office/powerpoint/2010/main" val="362270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1411597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4190178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2288594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D4929F33-340B-4A1D-A57F-714A04569B0B}" type="datetime1">
              <a:rPr lang="en-US" smtClean="0"/>
              <a:pPr>
                <a:defRPr/>
              </a:pPr>
              <a:t>12/12/2016</a:t>
            </a:fld>
            <a:endParaRPr lang="en-US" dirty="0"/>
          </a:p>
        </p:txBody>
      </p:sp>
    </p:spTree>
    <p:extLst>
      <p:ext uri="{BB962C8B-B14F-4D97-AF65-F5344CB8AC3E}">
        <p14:creationId xmlns:p14="http://schemas.microsoft.com/office/powerpoint/2010/main" val="366869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p:txBody>
          <a:bodyPr>
            <a:normAutofit/>
          </a:bodyPr>
          <a:lstStyle/>
          <a:p>
            <a:r>
              <a:rPr lang="en-US" altLang="en-US" dirty="0"/>
              <a:t>Starting a Tax Return -</a:t>
            </a:r>
            <a:br>
              <a:rPr lang="en-US" altLang="en-US" dirty="0"/>
            </a:br>
            <a:r>
              <a:rPr lang="en-US" altLang="en-US" dirty="0" err="1"/>
              <a:t>TaxSlayer</a:t>
            </a:r>
            <a:r>
              <a:rPr lang="en-US" altLang="en-US"/>
              <a:t> Basic </a:t>
            </a:r>
            <a:r>
              <a:rPr lang="en-US" altLang="en-US" dirty="0"/>
              <a:t>Information</a:t>
            </a:r>
          </a:p>
        </p:txBody>
      </p:sp>
      <p:sp>
        <p:nvSpPr>
          <p:cNvPr id="161795" name="Rectangle 3"/>
          <p:cNvSpPr>
            <a:spLocks noGrp="1" noChangeArrowheads="1"/>
          </p:cNvSpPr>
          <p:nvPr>
            <p:ph type="subTitle" idx="1"/>
          </p:nvPr>
        </p:nvSpPr>
        <p:spPr/>
        <p:txBody>
          <a:bodyPr/>
          <a:lstStyle/>
          <a:p>
            <a:pPr marL="457200" lvl="1" indent="0" algn="ctr">
              <a:buNone/>
            </a:pPr>
            <a:r>
              <a:rPr lang="en-US" dirty="0"/>
              <a:t>Form 13614-C Intake/Interview Form</a:t>
            </a:r>
          </a:p>
          <a:p>
            <a:pPr marL="457200" lvl="1" indent="0" algn="ctr">
              <a:buNone/>
            </a:pPr>
            <a:r>
              <a:rPr lang="en-US" dirty="0"/>
              <a:t>Pub 4012 Tab N “Using TaxSlayer Pro Online”</a:t>
            </a:r>
          </a:p>
          <a:p>
            <a:pPr marL="457200" lvl="1" indent="0" algn="ctr">
              <a:buFont typeface="Wingdings" panose="05000000000000000000" pitchFamily="2" charset="2"/>
              <a:buNone/>
            </a:pPr>
            <a:r>
              <a:rPr lang="en-US" altLang="en-US" dirty="0"/>
              <a:t>NJ 1040 Pages 1 and 2 </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397709756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37361" y="470730"/>
            <a:ext cx="8305800" cy="832907"/>
          </a:xfrm>
        </p:spPr>
        <p:txBody>
          <a:bodyPr>
            <a:noAutofit/>
          </a:bodyPr>
          <a:lstStyle/>
          <a:p>
            <a:r>
              <a:rPr lang="en-US" altLang="en-US" sz="3200" dirty="0"/>
              <a:t>TS – Methods for Entering Information into TaxSlayer</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pic>
        <p:nvPicPr>
          <p:cNvPr id="11" name="Picture 10" descr="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85000" lnSpcReduction="20000"/>
          </a:bodyPr>
          <a:lstStyle/>
          <a:p>
            <a:r>
              <a:rPr lang="en-US" dirty="0"/>
              <a:t> Possible methods for entering information into TaxSlayer</a:t>
            </a:r>
          </a:p>
          <a:p>
            <a:pPr lvl="1"/>
            <a:r>
              <a:rPr lang="en-US" dirty="0"/>
              <a:t> Taxpayer Profiles created by site administrator</a:t>
            </a:r>
          </a:p>
          <a:p>
            <a:pPr lvl="2"/>
            <a:r>
              <a:rPr lang="en-US" dirty="0"/>
              <a:t> Automatically displays income and adjustment entry pages that most closely reflect information from the taxpayers visiting your site</a:t>
            </a:r>
          </a:p>
          <a:p>
            <a:pPr lvl="1"/>
            <a:r>
              <a:rPr lang="en-US" dirty="0"/>
              <a:t> </a:t>
            </a:r>
            <a:r>
              <a:rPr lang="en-US" dirty="0" err="1"/>
              <a:t>Quickfile</a:t>
            </a:r>
            <a:r>
              <a:rPr lang="en-US" dirty="0"/>
              <a:t> created by counselor for one particular tax return after entering Basic Information</a:t>
            </a:r>
          </a:p>
          <a:p>
            <a:pPr lvl="2"/>
            <a:r>
              <a:rPr lang="en-US" dirty="0"/>
              <a:t> Click on drop-down menu next to taxpayer’s name in upper left of screen</a:t>
            </a:r>
          </a:p>
          <a:p>
            <a:pPr lvl="2"/>
            <a:r>
              <a:rPr lang="en-US" dirty="0"/>
              <a:t> Choose Quick File</a:t>
            </a:r>
          </a:p>
          <a:p>
            <a:pPr lvl="2"/>
            <a:r>
              <a:rPr lang="en-US" dirty="0"/>
              <a:t> Start typing form name or description of screens you will need for this particular return.  Select each one to make a list.  When list is complete, hit Continue</a:t>
            </a:r>
          </a:p>
          <a:p>
            <a:pPr lvl="2"/>
            <a:r>
              <a:rPr lang="en-US" dirty="0"/>
              <a:t>TaxSlayer will guide you to each screen in order; saves navigation steps </a:t>
            </a:r>
          </a:p>
        </p:txBody>
      </p:sp>
    </p:spTree>
    <p:extLst>
      <p:ext uri="{BB962C8B-B14F-4D97-AF65-F5344CB8AC3E}">
        <p14:creationId xmlns:p14="http://schemas.microsoft.com/office/powerpoint/2010/main" val="6294901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Methods for Entering Information into TaxSlayer</a:t>
            </a:r>
          </a:p>
        </p:txBody>
      </p:sp>
      <p:sp>
        <p:nvSpPr>
          <p:cNvPr id="10" name="TextBox 9"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pic>
        <p:nvPicPr>
          <p:cNvPr id="11" name="Picture 10" descr="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92500" lnSpcReduction="10000"/>
          </a:bodyPr>
          <a:lstStyle/>
          <a:p>
            <a:pPr lvl="1"/>
            <a:r>
              <a:rPr lang="en-US" dirty="0"/>
              <a:t> Search Box</a:t>
            </a:r>
          </a:p>
          <a:p>
            <a:pPr lvl="2"/>
            <a:r>
              <a:rPr lang="en-US" dirty="0"/>
              <a:t>Enter form # or name in search box above left menu to go to desired input screen</a:t>
            </a:r>
          </a:p>
          <a:p>
            <a:pPr lvl="1"/>
            <a:r>
              <a:rPr lang="en-US" dirty="0"/>
              <a:t> Form 1040</a:t>
            </a:r>
          </a:p>
          <a:p>
            <a:pPr lvl="2"/>
            <a:r>
              <a:rPr lang="en-US" dirty="0"/>
              <a:t> Go to 1040 under Summary/Print section</a:t>
            </a:r>
          </a:p>
          <a:p>
            <a:pPr lvl="2"/>
            <a:r>
              <a:rPr lang="en-US" dirty="0"/>
              <a:t> Click on 1040 line in blue to go to entry screen for that info</a:t>
            </a:r>
          </a:p>
          <a:p>
            <a:pPr lvl="1"/>
            <a:r>
              <a:rPr lang="en-US" dirty="0"/>
              <a:t> Guide Me</a:t>
            </a:r>
          </a:p>
          <a:p>
            <a:pPr lvl="2"/>
            <a:r>
              <a:rPr lang="en-US" dirty="0"/>
              <a:t> </a:t>
            </a:r>
            <a:r>
              <a:rPr lang="en-US" dirty="0" err="1"/>
              <a:t>TaxSlayer</a:t>
            </a:r>
            <a:r>
              <a:rPr lang="en-US" dirty="0"/>
              <a:t> will guide you step-by-step through the return by asking questions</a:t>
            </a:r>
          </a:p>
          <a:p>
            <a:pPr lvl="1"/>
            <a:r>
              <a:rPr lang="en-US" dirty="0"/>
              <a:t> Enter Myself</a:t>
            </a:r>
          </a:p>
          <a:p>
            <a:pPr lvl="2"/>
            <a:r>
              <a:rPr lang="en-US" dirty="0"/>
              <a:t> Navigate yourself to the screens you need for a particular return </a:t>
            </a:r>
          </a:p>
        </p:txBody>
      </p:sp>
    </p:spTree>
    <p:extLst>
      <p:ext uri="{BB962C8B-B14F-4D97-AF65-F5344CB8AC3E}">
        <p14:creationId xmlns:p14="http://schemas.microsoft.com/office/powerpoint/2010/main" val="22247316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Filing Status</a:t>
            </a:r>
            <a:endParaRPr lang="en-US" dirty="0"/>
          </a:p>
        </p:txBody>
      </p:sp>
      <p:sp>
        <p:nvSpPr>
          <p:cNvPr id="3" name="Content Placeholder 2"/>
          <p:cNvSpPr>
            <a:spLocks noGrp="1"/>
          </p:cNvSpPr>
          <p:nvPr>
            <p:ph idx="1"/>
          </p:nvPr>
        </p:nvSpPr>
        <p:spPr/>
        <p:txBody>
          <a:bodyPr>
            <a:normAutofit/>
          </a:bodyPr>
          <a:lstStyle/>
          <a:p>
            <a:r>
              <a:rPr lang="en-US" sz="3400" dirty="0"/>
              <a:t> Choose appropriate filing status</a:t>
            </a:r>
            <a:endParaRPr lang="en-US" dirty="0"/>
          </a:p>
          <a:p>
            <a:r>
              <a:rPr lang="en-US" sz="3400" dirty="0"/>
              <a:t> Filing Status Wizard is available to help determine proper filing status through guided questions</a:t>
            </a:r>
          </a:p>
          <a:p>
            <a:pPr lvl="1"/>
            <a:r>
              <a:rPr lang="en-US" sz="3200" dirty="0"/>
              <a:t> TaxSlayer will tell you correct status based on your answers, but you must still click on correct filing status line </a:t>
            </a: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12</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74034420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Filing Status</a:t>
            </a:r>
            <a:br>
              <a:rPr lang="en-US" altLang="en-US" dirty="0"/>
            </a:br>
            <a:r>
              <a:rPr lang="en-US" sz="2200" dirty="0">
                <a:solidFill>
                  <a:srgbClr val="0070C0"/>
                </a:solidFill>
              </a:rPr>
              <a:t>Basic Information Section \ Filing Status</a:t>
            </a: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13</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pic>
        <p:nvPicPr>
          <p:cNvPr id="1026" name="Picture 2"/>
          <p:cNvPicPr>
            <a:picLocks noGrp="1" noChangeAspect="1" noChangeArrowheads="1"/>
          </p:cNvPicPr>
          <p:nvPr>
            <p:ph idx="1"/>
          </p:nvPr>
        </p:nvPicPr>
        <p:blipFill>
          <a:blip r:embed="rId4" cstate="print"/>
          <a:srcRect/>
          <a:stretch>
            <a:fillRect/>
          </a:stretch>
        </p:blipFill>
        <p:spPr bwMode="auto">
          <a:xfrm>
            <a:off x="609600" y="1615044"/>
            <a:ext cx="8077200" cy="4310743"/>
          </a:xfrm>
          <a:prstGeom prst="rect">
            <a:avLst/>
          </a:prstGeom>
          <a:noFill/>
          <a:ln w="9525">
            <a:noFill/>
            <a:miter lim="800000"/>
            <a:headEnd/>
            <a:tailEnd/>
          </a:ln>
        </p:spPr>
      </p:pic>
      <p:sp>
        <p:nvSpPr>
          <p:cNvPr id="10" name="Oval 5"/>
          <p:cNvSpPr>
            <a:spLocks noChangeArrowheads="1"/>
          </p:cNvSpPr>
          <p:nvPr/>
        </p:nvSpPr>
        <p:spPr bwMode="auto">
          <a:xfrm>
            <a:off x="486887" y="4190999"/>
            <a:ext cx="8110847" cy="85601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11" name="Oval 5"/>
          <p:cNvSpPr>
            <a:spLocks noChangeArrowheads="1"/>
          </p:cNvSpPr>
          <p:nvPr/>
        </p:nvSpPr>
        <p:spPr bwMode="auto">
          <a:xfrm>
            <a:off x="581891" y="2635332"/>
            <a:ext cx="1686296"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12" name="TextBox 11"/>
          <p:cNvSpPr txBox="1"/>
          <p:nvPr/>
        </p:nvSpPr>
        <p:spPr>
          <a:xfrm>
            <a:off x="3040083" y="5189517"/>
            <a:ext cx="3029547" cy="369332"/>
          </a:xfrm>
          <a:prstGeom prst="rect">
            <a:avLst/>
          </a:prstGeom>
          <a:solidFill>
            <a:schemeClr val="accent3">
              <a:lumMod val="50000"/>
            </a:schemeClr>
          </a:solidFill>
          <a:ln>
            <a:noFill/>
          </a:ln>
        </p:spPr>
        <p:txBody>
          <a:bodyPr wrap="none" rtlCol="0">
            <a:spAutoFit/>
          </a:bodyPr>
          <a:lstStyle/>
          <a:p>
            <a:r>
              <a:rPr lang="en-US" b="1" dirty="0"/>
              <a:t>From Filing Status Wizard</a:t>
            </a:r>
          </a:p>
        </p:txBody>
      </p:sp>
      <p:sp>
        <p:nvSpPr>
          <p:cNvPr id="13" name="TextBox 12"/>
          <p:cNvSpPr txBox="1"/>
          <p:nvPr/>
        </p:nvSpPr>
        <p:spPr>
          <a:xfrm>
            <a:off x="2303813" y="2351314"/>
            <a:ext cx="3711272" cy="646331"/>
          </a:xfrm>
          <a:prstGeom prst="rect">
            <a:avLst/>
          </a:prstGeom>
          <a:solidFill>
            <a:schemeClr val="accent3">
              <a:lumMod val="50000"/>
            </a:schemeClr>
          </a:solidFill>
          <a:ln>
            <a:noFill/>
          </a:ln>
        </p:spPr>
        <p:txBody>
          <a:bodyPr wrap="none" rtlCol="0">
            <a:spAutoFit/>
          </a:bodyPr>
          <a:lstStyle/>
          <a:p>
            <a:r>
              <a:rPr lang="en-US" b="1" dirty="0"/>
              <a:t>Counselor clicks on appropriate</a:t>
            </a:r>
          </a:p>
          <a:p>
            <a:r>
              <a:rPr lang="en-US" b="1" dirty="0"/>
              <a:t>status</a:t>
            </a:r>
          </a:p>
        </p:txBody>
      </p:sp>
    </p:spTree>
    <p:extLst>
      <p:ext uri="{BB962C8B-B14F-4D97-AF65-F5344CB8AC3E}">
        <p14:creationId xmlns:p14="http://schemas.microsoft.com/office/powerpoint/2010/main" val="205163192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TS – Personal Information about Taxpayer &amp; Spouse</a:t>
            </a:r>
            <a:endParaRPr lang="en-US" dirty="0"/>
          </a:p>
        </p:txBody>
      </p:sp>
      <p:sp>
        <p:nvSpPr>
          <p:cNvPr id="3" name="Content Placeholder 2"/>
          <p:cNvSpPr>
            <a:spLocks noGrp="1"/>
          </p:cNvSpPr>
          <p:nvPr>
            <p:ph idx="1"/>
          </p:nvPr>
        </p:nvSpPr>
        <p:spPr>
          <a:xfrm>
            <a:off x="609600" y="1600200"/>
            <a:ext cx="8077200" cy="5029200"/>
          </a:xfrm>
        </p:spPr>
        <p:txBody>
          <a:bodyPr>
            <a:normAutofit fontScale="92500" lnSpcReduction="20000"/>
          </a:bodyPr>
          <a:lstStyle/>
          <a:p>
            <a:r>
              <a:rPr lang="en-US" sz="3200" dirty="0"/>
              <a:t> Enter information about taxpayer and spouse in Federal section \ Personal Information</a:t>
            </a:r>
          </a:p>
          <a:p>
            <a:pPr lvl="1"/>
            <a:r>
              <a:rPr lang="en-US" dirty="0"/>
              <a:t> Name (Spouse’s last name pre-populated based on taxpayer’s; change if necessary)</a:t>
            </a:r>
          </a:p>
          <a:p>
            <a:pPr lvl="1"/>
            <a:r>
              <a:rPr lang="en-US" dirty="0"/>
              <a:t> Social Security # (Taxpayer’s # populated from # used to start return) </a:t>
            </a:r>
          </a:p>
          <a:p>
            <a:pPr lvl="1"/>
            <a:r>
              <a:rPr lang="en-US" dirty="0"/>
              <a:t> Date of birth</a:t>
            </a:r>
          </a:p>
          <a:p>
            <a:pPr lvl="1"/>
            <a:r>
              <a:rPr lang="en-US" dirty="0"/>
              <a:t> Occupation </a:t>
            </a:r>
          </a:p>
          <a:p>
            <a:pPr lvl="1"/>
            <a:r>
              <a:rPr lang="en-US" dirty="0"/>
              <a:t> Address (enter zip code, city/state then populated)</a:t>
            </a:r>
          </a:p>
          <a:p>
            <a:pPr lvl="1"/>
            <a:r>
              <a:rPr lang="en-US" dirty="0"/>
              <a:t> Desire to contribute to Presidential Election Fund</a:t>
            </a:r>
          </a:p>
          <a:p>
            <a:pPr lvl="2"/>
            <a:r>
              <a:rPr lang="en-US" dirty="0">
                <a:solidFill>
                  <a:srgbClr val="FF0000"/>
                </a:solidFill>
              </a:rPr>
              <a:t>Note Gubernatorial Election Fund desire on the NJ Checklist for later entry in the </a:t>
            </a:r>
            <a:r>
              <a:rPr lang="en-US" dirty="0" err="1">
                <a:solidFill>
                  <a:srgbClr val="FF0000"/>
                </a:solidFill>
              </a:rPr>
              <a:t>TaxSlayer</a:t>
            </a:r>
            <a:r>
              <a:rPr lang="en-US" dirty="0">
                <a:solidFill>
                  <a:srgbClr val="FF0000"/>
                </a:solidFill>
              </a:rPr>
              <a:t> State section</a:t>
            </a:r>
          </a:p>
          <a:p>
            <a:pPr lvl="1"/>
            <a:r>
              <a:rPr lang="en-US" dirty="0"/>
              <a:t>Other situation-specific questions</a:t>
            </a: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14</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32856614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1295400"/>
          </a:xfrm>
        </p:spPr>
        <p:txBody>
          <a:bodyPr>
            <a:normAutofit fontScale="90000"/>
          </a:bodyPr>
          <a:lstStyle/>
          <a:p>
            <a:r>
              <a:rPr lang="en-US" altLang="en-US" sz="3600" dirty="0"/>
              <a:t>TS – Personal Information about Taxpayer &amp; Spouse</a:t>
            </a:r>
            <a:br>
              <a:rPr lang="en-US" altLang="en-US" sz="3600" dirty="0"/>
            </a:br>
            <a:r>
              <a:rPr lang="en-US" altLang="en-US" sz="3600" dirty="0"/>
              <a:t> </a:t>
            </a:r>
            <a:r>
              <a:rPr lang="en-US" altLang="en-US" sz="2400" dirty="0">
                <a:solidFill>
                  <a:srgbClr val="0070C0"/>
                </a:solidFill>
              </a:rPr>
              <a:t>Basic Information section \ Personal Information</a:t>
            </a:r>
            <a:endParaRPr lang="en-US" sz="2400" dirty="0">
              <a:solidFill>
                <a:srgbClr val="0070C0"/>
              </a:solidFill>
            </a:endParaRP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15</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pic>
        <p:nvPicPr>
          <p:cNvPr id="1027" name="Picture 3"/>
          <p:cNvPicPr>
            <a:picLocks noGrp="1" noChangeAspect="1" noChangeArrowheads="1"/>
          </p:cNvPicPr>
          <p:nvPr>
            <p:ph idx="1"/>
          </p:nvPr>
        </p:nvPicPr>
        <p:blipFill>
          <a:blip r:embed="rId4" cstate="print"/>
          <a:srcRect l="26056" t="15162" r="19137" b="8131"/>
          <a:stretch>
            <a:fillRect/>
          </a:stretch>
        </p:blipFill>
        <p:spPr bwMode="auto">
          <a:xfrm>
            <a:off x="696686" y="1524001"/>
            <a:ext cx="7329714" cy="4339770"/>
          </a:xfrm>
          <a:prstGeom prst="rect">
            <a:avLst/>
          </a:prstGeom>
          <a:noFill/>
          <a:ln w="9525">
            <a:noFill/>
            <a:miter lim="800000"/>
            <a:headEnd/>
            <a:tailEnd/>
          </a:ln>
        </p:spPr>
      </p:pic>
      <p:sp>
        <p:nvSpPr>
          <p:cNvPr id="11" name="TextBox 10"/>
          <p:cNvSpPr txBox="1"/>
          <p:nvPr/>
        </p:nvSpPr>
        <p:spPr>
          <a:xfrm>
            <a:off x="3091543" y="1872343"/>
            <a:ext cx="813043" cy="369332"/>
          </a:xfrm>
          <a:prstGeom prst="rect">
            <a:avLst/>
          </a:prstGeom>
          <a:solidFill>
            <a:schemeClr val="accent5">
              <a:lumMod val="75000"/>
            </a:schemeClr>
          </a:solidFill>
          <a:ln>
            <a:solidFill>
              <a:srgbClr val="002060"/>
            </a:solidFill>
          </a:ln>
        </p:spPr>
        <p:txBody>
          <a:bodyPr wrap="none" rtlCol="0">
            <a:spAutoFit/>
          </a:bodyPr>
          <a:lstStyle/>
          <a:p>
            <a:r>
              <a:rPr lang="en-US" b="1" dirty="0"/>
              <a:t>Name</a:t>
            </a:r>
          </a:p>
        </p:txBody>
      </p:sp>
      <p:sp>
        <p:nvSpPr>
          <p:cNvPr id="18" name="TextBox 17"/>
          <p:cNvSpPr txBox="1"/>
          <p:nvPr/>
        </p:nvSpPr>
        <p:spPr>
          <a:xfrm>
            <a:off x="870857" y="3193142"/>
            <a:ext cx="2839239" cy="369332"/>
          </a:xfrm>
          <a:prstGeom prst="rect">
            <a:avLst/>
          </a:prstGeom>
          <a:solidFill>
            <a:schemeClr val="accent5">
              <a:lumMod val="75000"/>
            </a:schemeClr>
          </a:solidFill>
          <a:ln>
            <a:solidFill>
              <a:srgbClr val="002060"/>
            </a:solidFill>
          </a:ln>
        </p:spPr>
        <p:txBody>
          <a:bodyPr wrap="none" rtlCol="0">
            <a:spAutoFit/>
          </a:bodyPr>
          <a:lstStyle/>
          <a:p>
            <a:r>
              <a:rPr lang="en-US" b="1" dirty="0"/>
              <a:t>SS # from start of return</a:t>
            </a:r>
          </a:p>
        </p:txBody>
      </p:sp>
      <p:sp>
        <p:nvSpPr>
          <p:cNvPr id="19" name="TextBox 18"/>
          <p:cNvSpPr txBox="1"/>
          <p:nvPr/>
        </p:nvSpPr>
        <p:spPr>
          <a:xfrm>
            <a:off x="5109028" y="2467428"/>
            <a:ext cx="1544012" cy="369332"/>
          </a:xfrm>
          <a:prstGeom prst="rect">
            <a:avLst/>
          </a:prstGeom>
          <a:solidFill>
            <a:schemeClr val="accent5">
              <a:lumMod val="75000"/>
            </a:schemeClr>
          </a:solidFill>
          <a:ln>
            <a:solidFill>
              <a:srgbClr val="002060"/>
            </a:solidFill>
          </a:ln>
        </p:spPr>
        <p:txBody>
          <a:bodyPr wrap="none" rtlCol="0">
            <a:spAutoFit/>
          </a:bodyPr>
          <a:lstStyle/>
          <a:p>
            <a:r>
              <a:rPr lang="en-US" b="1" dirty="0"/>
              <a:t>Date of birth</a:t>
            </a:r>
          </a:p>
        </p:txBody>
      </p:sp>
      <p:sp>
        <p:nvSpPr>
          <p:cNvPr id="22" name="TextBox 21"/>
          <p:cNvSpPr txBox="1"/>
          <p:nvPr/>
        </p:nvSpPr>
        <p:spPr>
          <a:xfrm>
            <a:off x="1814287" y="5471886"/>
            <a:ext cx="3082895" cy="369332"/>
          </a:xfrm>
          <a:prstGeom prst="rect">
            <a:avLst/>
          </a:prstGeom>
          <a:solidFill>
            <a:schemeClr val="accent5">
              <a:lumMod val="75000"/>
            </a:schemeClr>
          </a:solidFill>
          <a:ln>
            <a:solidFill>
              <a:srgbClr val="002060"/>
            </a:solidFill>
          </a:ln>
        </p:spPr>
        <p:txBody>
          <a:bodyPr wrap="none" rtlCol="0">
            <a:spAutoFit/>
          </a:bodyPr>
          <a:lstStyle/>
          <a:p>
            <a:r>
              <a:rPr lang="en-US" b="1" dirty="0"/>
              <a:t>Presidential Election Fund</a:t>
            </a:r>
          </a:p>
        </p:txBody>
      </p:sp>
      <p:sp>
        <p:nvSpPr>
          <p:cNvPr id="23" name="TextBox 22"/>
          <p:cNvSpPr txBox="1"/>
          <p:nvPr/>
        </p:nvSpPr>
        <p:spPr>
          <a:xfrm>
            <a:off x="3585029" y="4194629"/>
            <a:ext cx="2762295" cy="369332"/>
          </a:xfrm>
          <a:prstGeom prst="rect">
            <a:avLst/>
          </a:prstGeom>
          <a:solidFill>
            <a:schemeClr val="accent5">
              <a:lumMod val="75000"/>
            </a:schemeClr>
          </a:solidFill>
          <a:ln>
            <a:solidFill>
              <a:srgbClr val="002060"/>
            </a:solidFill>
          </a:ln>
        </p:spPr>
        <p:txBody>
          <a:bodyPr wrap="none" rtlCol="0">
            <a:spAutoFit/>
          </a:bodyPr>
          <a:lstStyle/>
          <a:p>
            <a:r>
              <a:rPr lang="en-US" b="1" dirty="0"/>
              <a:t>Check boxes that apply</a:t>
            </a:r>
          </a:p>
        </p:txBody>
      </p:sp>
      <p:sp>
        <p:nvSpPr>
          <p:cNvPr id="25" name="Oval 4"/>
          <p:cNvSpPr>
            <a:spLocks noChangeArrowheads="1"/>
          </p:cNvSpPr>
          <p:nvPr/>
        </p:nvSpPr>
        <p:spPr bwMode="auto">
          <a:xfrm>
            <a:off x="729731" y="5210629"/>
            <a:ext cx="445925" cy="30681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6" name="Straight Arrow Connector 25"/>
          <p:cNvCxnSpPr>
            <a:stCxn id="22" idx="1"/>
          </p:cNvCxnSpPr>
          <p:nvPr/>
        </p:nvCxnSpPr>
        <p:spPr bwMode="auto">
          <a:xfrm flipH="1" flipV="1">
            <a:off x="1175657" y="5486400"/>
            <a:ext cx="638630" cy="170152"/>
          </a:xfrm>
          <a:prstGeom prst="straightConnector1">
            <a:avLst/>
          </a:prstGeom>
          <a:noFill/>
          <a:ln w="38100" cap="flat" cmpd="sng" algn="ctr">
            <a:solidFill>
              <a:srgbClr val="FF0000"/>
            </a:solidFill>
            <a:prstDash val="solid"/>
            <a:round/>
            <a:headEnd type="none" w="med" len="med"/>
            <a:tailEnd type="triangle"/>
          </a:ln>
          <a:effectLst/>
        </p:spPr>
      </p:cxnSp>
      <p:sp>
        <p:nvSpPr>
          <p:cNvPr id="29" name="Oval 4"/>
          <p:cNvSpPr>
            <a:spLocks noChangeArrowheads="1"/>
          </p:cNvSpPr>
          <p:nvPr/>
        </p:nvSpPr>
        <p:spPr bwMode="auto">
          <a:xfrm>
            <a:off x="758761" y="4316708"/>
            <a:ext cx="460439" cy="54557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0" name="Straight Arrow Connector 29"/>
          <p:cNvCxnSpPr>
            <a:stCxn id="23" idx="1"/>
            <a:endCxn id="29" idx="6"/>
          </p:cNvCxnSpPr>
          <p:nvPr/>
        </p:nvCxnSpPr>
        <p:spPr bwMode="auto">
          <a:xfrm flipH="1">
            <a:off x="1219200" y="4379295"/>
            <a:ext cx="2365829" cy="210202"/>
          </a:xfrm>
          <a:prstGeom prst="straightConnector1">
            <a:avLst/>
          </a:prstGeom>
          <a:noFill/>
          <a:ln w="38100" cap="flat" cmpd="sng" algn="ctr">
            <a:solidFill>
              <a:srgbClr val="FF0000"/>
            </a:solidFill>
            <a:prstDash val="solid"/>
            <a:round/>
            <a:headEnd type="none" w="med" len="med"/>
            <a:tailEnd type="triangle"/>
          </a:ln>
          <a:effectLst/>
        </p:spPr>
      </p:cxnSp>
      <p:sp>
        <p:nvSpPr>
          <p:cNvPr id="33" name="Oval 4"/>
          <p:cNvSpPr>
            <a:spLocks noChangeArrowheads="1"/>
          </p:cNvSpPr>
          <p:nvPr/>
        </p:nvSpPr>
        <p:spPr bwMode="auto">
          <a:xfrm>
            <a:off x="990989" y="2850765"/>
            <a:ext cx="2826268"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4" name="Oval 4"/>
          <p:cNvSpPr>
            <a:spLocks noChangeArrowheads="1"/>
          </p:cNvSpPr>
          <p:nvPr/>
        </p:nvSpPr>
        <p:spPr bwMode="auto">
          <a:xfrm>
            <a:off x="4242189" y="2894308"/>
            <a:ext cx="2027982"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5" name="Oval 4"/>
          <p:cNvSpPr>
            <a:spLocks noChangeArrowheads="1"/>
          </p:cNvSpPr>
          <p:nvPr/>
        </p:nvSpPr>
        <p:spPr bwMode="auto">
          <a:xfrm>
            <a:off x="802303" y="2255680"/>
            <a:ext cx="2884326" cy="45849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0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autoUpdateAnimBg="0"/>
      <p:bldP spid="29" grpId="0" animBg="1" autoUpdateAnimBg="0"/>
      <p:bldP spid="33" grpId="0" animBg="1" autoUpdateAnimBg="0"/>
      <p:bldP spid="34" grpId="0" animBg="1" autoUpdateAnimBg="0"/>
      <p:bldP spid="3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685800" y="1676400"/>
            <a:ext cx="7620000" cy="4524375"/>
          </a:xfrm>
          <a:prstGeom prst="rect">
            <a:avLst/>
          </a:prstGeom>
          <a:noFill/>
          <a:ln w="9525">
            <a:noFill/>
            <a:miter lim="800000"/>
            <a:headEnd/>
            <a:tailEnd/>
          </a:ln>
        </p:spPr>
      </p:pic>
      <p:sp>
        <p:nvSpPr>
          <p:cNvPr id="2" name="Title 1"/>
          <p:cNvSpPr>
            <a:spLocks noGrp="1"/>
          </p:cNvSpPr>
          <p:nvPr>
            <p:ph type="title"/>
          </p:nvPr>
        </p:nvSpPr>
        <p:spPr>
          <a:xfrm>
            <a:off x="609600" y="304800"/>
            <a:ext cx="8305800" cy="1143000"/>
          </a:xfrm>
        </p:spPr>
        <p:txBody>
          <a:bodyPr>
            <a:normAutofit fontScale="90000"/>
          </a:bodyPr>
          <a:lstStyle/>
          <a:p>
            <a:r>
              <a:rPr lang="en-US" altLang="en-US" sz="3600" dirty="0"/>
              <a:t>TS – Personal Exemption for Taxpayer &amp; Spouse</a:t>
            </a:r>
            <a:br>
              <a:rPr lang="en-US" altLang="en-US" sz="3600" dirty="0"/>
            </a:br>
            <a:r>
              <a:rPr lang="en-US" altLang="en-US" sz="3600" dirty="0"/>
              <a:t> </a:t>
            </a:r>
            <a:r>
              <a:rPr lang="en-US" altLang="en-US" sz="2400" dirty="0">
                <a:solidFill>
                  <a:srgbClr val="0070C0"/>
                </a:solidFill>
              </a:rPr>
              <a:t>Basic Information Section \ Personal Information  </a:t>
            </a:r>
            <a:r>
              <a:rPr lang="en-US" altLang="en-US" sz="1800" dirty="0">
                <a:solidFill>
                  <a:srgbClr val="0070C0"/>
                </a:solidFill>
              </a:rPr>
              <a:t>                               </a:t>
            </a:r>
            <a:r>
              <a:rPr lang="en-US" altLang="en-US" sz="1800" b="0" dirty="0">
                <a:solidFill>
                  <a:srgbClr val="0070C0"/>
                </a:solidFill>
              </a:rPr>
              <a:t>(</a:t>
            </a:r>
            <a:r>
              <a:rPr lang="en-US" altLang="en-US" sz="1800" b="0" dirty="0">
                <a:solidFill>
                  <a:schemeClr val="tx1"/>
                </a:solidFill>
              </a:rPr>
              <a:t>cont’d)</a:t>
            </a:r>
            <a:endParaRPr lang="en-US" sz="2400" b="0" dirty="0">
              <a:solidFill>
                <a:schemeClr val="tx1"/>
              </a:solidFill>
            </a:endParaRP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16</a:t>
            </a:fld>
            <a:endParaRPr lang="en-US"/>
          </a:p>
        </p:txBody>
      </p:sp>
      <p:pic>
        <p:nvPicPr>
          <p:cNvPr id="9" name="Picture 8" descr="NJ TaxSlayer"/>
          <p:cNvPicPr>
            <a:picLocks noChangeAspect="1"/>
          </p:cNvPicPr>
          <p:nvPr/>
        </p:nvPicPr>
        <p:blipFill>
          <a:blip r:embed="rId4" cstate="print"/>
          <a:stretch>
            <a:fillRect/>
          </a:stretch>
        </p:blipFill>
        <p:spPr>
          <a:xfrm>
            <a:off x="0" y="685800"/>
            <a:ext cx="612648" cy="163373"/>
          </a:xfrm>
          <a:prstGeom prst="rect">
            <a:avLst/>
          </a:prstGeom>
        </p:spPr>
      </p:pic>
      <p:sp>
        <p:nvSpPr>
          <p:cNvPr id="11" name="TextBox 10"/>
          <p:cNvSpPr txBox="1"/>
          <p:nvPr/>
        </p:nvSpPr>
        <p:spPr>
          <a:xfrm>
            <a:off x="3091543" y="1872343"/>
            <a:ext cx="184731" cy="369332"/>
          </a:xfrm>
          <a:prstGeom prst="rect">
            <a:avLst/>
          </a:prstGeom>
          <a:noFill/>
          <a:ln>
            <a:noFill/>
          </a:ln>
        </p:spPr>
        <p:txBody>
          <a:bodyPr wrap="none" rtlCol="0">
            <a:spAutoFit/>
          </a:bodyPr>
          <a:lstStyle/>
          <a:p>
            <a:endParaRPr lang="en-US" b="1" dirty="0"/>
          </a:p>
        </p:txBody>
      </p:sp>
      <p:sp>
        <p:nvSpPr>
          <p:cNvPr id="19" name="TextBox 18"/>
          <p:cNvSpPr txBox="1"/>
          <p:nvPr/>
        </p:nvSpPr>
        <p:spPr>
          <a:xfrm>
            <a:off x="3733800" y="2895600"/>
            <a:ext cx="1107996" cy="369332"/>
          </a:xfrm>
          <a:prstGeom prst="rect">
            <a:avLst/>
          </a:prstGeom>
          <a:solidFill>
            <a:schemeClr val="accent5">
              <a:lumMod val="75000"/>
            </a:schemeClr>
          </a:solidFill>
          <a:ln>
            <a:solidFill>
              <a:srgbClr val="002060"/>
            </a:solidFill>
          </a:ln>
        </p:spPr>
        <p:txBody>
          <a:bodyPr wrap="none" rtlCol="0">
            <a:spAutoFit/>
          </a:bodyPr>
          <a:lstStyle/>
          <a:p>
            <a:r>
              <a:rPr lang="en-US" b="1" dirty="0"/>
              <a:t>Address</a:t>
            </a:r>
          </a:p>
        </p:txBody>
      </p:sp>
      <p:sp>
        <p:nvSpPr>
          <p:cNvPr id="22" name="TextBox 21"/>
          <p:cNvSpPr txBox="1"/>
          <p:nvPr/>
        </p:nvSpPr>
        <p:spPr>
          <a:xfrm>
            <a:off x="3886200" y="4724400"/>
            <a:ext cx="4419600" cy="646331"/>
          </a:xfrm>
          <a:prstGeom prst="rect">
            <a:avLst/>
          </a:prstGeom>
          <a:solidFill>
            <a:schemeClr val="accent5">
              <a:lumMod val="75000"/>
            </a:schemeClr>
          </a:solidFill>
          <a:ln>
            <a:solidFill>
              <a:srgbClr val="002060"/>
            </a:solidFill>
          </a:ln>
        </p:spPr>
        <p:txBody>
          <a:bodyPr wrap="square" rtlCol="0">
            <a:spAutoFit/>
          </a:bodyPr>
          <a:lstStyle/>
          <a:p>
            <a:r>
              <a:rPr lang="en-US" b="1" dirty="0"/>
              <a:t>Resident state as of 12/31;</a:t>
            </a:r>
          </a:p>
          <a:p>
            <a:r>
              <a:rPr lang="en-US" b="1" dirty="0"/>
              <a:t>Determines which state return to file</a:t>
            </a:r>
          </a:p>
        </p:txBody>
      </p:sp>
      <p:sp>
        <p:nvSpPr>
          <p:cNvPr id="23" name="TextBox 22"/>
          <p:cNvSpPr txBox="1"/>
          <p:nvPr/>
        </p:nvSpPr>
        <p:spPr>
          <a:xfrm>
            <a:off x="3048000" y="4191000"/>
            <a:ext cx="4720771" cy="369332"/>
          </a:xfrm>
          <a:prstGeom prst="rect">
            <a:avLst/>
          </a:prstGeom>
          <a:solidFill>
            <a:schemeClr val="accent5">
              <a:lumMod val="75000"/>
            </a:schemeClr>
          </a:solidFill>
          <a:ln>
            <a:solidFill>
              <a:srgbClr val="002060"/>
            </a:solidFill>
          </a:ln>
        </p:spPr>
        <p:txBody>
          <a:bodyPr wrap="square" rtlCol="0">
            <a:spAutoFit/>
          </a:bodyPr>
          <a:lstStyle/>
          <a:p>
            <a:r>
              <a:rPr lang="en-US" b="1" dirty="0"/>
              <a:t>Enter zip code; TS populates city &amp; state</a:t>
            </a:r>
          </a:p>
        </p:txBody>
      </p:sp>
      <p:cxnSp>
        <p:nvCxnSpPr>
          <p:cNvPr id="26" name="Straight Arrow Connector 25"/>
          <p:cNvCxnSpPr/>
          <p:nvPr/>
        </p:nvCxnSpPr>
        <p:spPr bwMode="auto">
          <a:xfrm>
            <a:off x="4800600" y="5410200"/>
            <a:ext cx="0" cy="381000"/>
          </a:xfrm>
          <a:prstGeom prst="straightConnector1">
            <a:avLst/>
          </a:prstGeom>
          <a:noFill/>
          <a:ln w="38100" cap="flat" cmpd="sng" algn="ctr">
            <a:solidFill>
              <a:srgbClr val="FF0000"/>
            </a:solidFill>
            <a:prstDash val="solid"/>
            <a:round/>
            <a:headEnd type="none" w="med" len="med"/>
            <a:tailEnd type="triangle"/>
          </a:ln>
          <a:effectLst/>
        </p:spPr>
      </p:cxnSp>
      <p:sp>
        <p:nvSpPr>
          <p:cNvPr id="29" name="Oval 4"/>
          <p:cNvSpPr>
            <a:spLocks noChangeArrowheads="1"/>
          </p:cNvSpPr>
          <p:nvPr/>
        </p:nvSpPr>
        <p:spPr bwMode="auto">
          <a:xfrm>
            <a:off x="762000" y="4038600"/>
            <a:ext cx="762000" cy="54557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0" name="Straight Arrow Connector 29"/>
          <p:cNvCxnSpPr>
            <a:endCxn id="29" idx="6"/>
          </p:cNvCxnSpPr>
          <p:nvPr/>
        </p:nvCxnSpPr>
        <p:spPr bwMode="auto">
          <a:xfrm flipH="1" flipV="1">
            <a:off x="1524000" y="4311389"/>
            <a:ext cx="1524000" cy="32011"/>
          </a:xfrm>
          <a:prstGeom prst="straightConnector1">
            <a:avLst/>
          </a:prstGeom>
          <a:noFill/>
          <a:ln w="38100" cap="flat" cmpd="sng" algn="ctr">
            <a:solidFill>
              <a:srgbClr val="FF0000"/>
            </a:solidFill>
            <a:prstDash val="solid"/>
            <a:round/>
            <a:headEnd type="none" w="med" len="med"/>
            <a:tailEnd type="triangle"/>
          </a:ln>
          <a:effectLst/>
        </p:spPr>
      </p:cxnSp>
      <p:sp>
        <p:nvSpPr>
          <p:cNvPr id="33" name="Oval 4"/>
          <p:cNvSpPr>
            <a:spLocks noChangeArrowheads="1"/>
          </p:cNvSpPr>
          <p:nvPr/>
        </p:nvSpPr>
        <p:spPr bwMode="auto">
          <a:xfrm>
            <a:off x="685800" y="3352800"/>
            <a:ext cx="2826268"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4" name="Oval 4"/>
          <p:cNvSpPr>
            <a:spLocks noChangeArrowheads="1"/>
          </p:cNvSpPr>
          <p:nvPr/>
        </p:nvSpPr>
        <p:spPr bwMode="auto">
          <a:xfrm>
            <a:off x="3962400" y="5791200"/>
            <a:ext cx="2027982"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2" name="Straight Arrow Connector 31"/>
          <p:cNvCxnSpPr/>
          <p:nvPr/>
        </p:nvCxnSpPr>
        <p:spPr bwMode="auto">
          <a:xfrm flipH="1">
            <a:off x="3124200" y="3124200"/>
            <a:ext cx="533400" cy="2286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0306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autoUpdateAnimBg="0"/>
      <p:bldP spid="33" grpId="0" animBg="1" autoUpdateAnimBg="0"/>
      <p:bldP spid="3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TS – TS Automatically Starts NJ Return</a:t>
            </a:r>
          </a:p>
        </p:txBody>
      </p:sp>
      <p:sp>
        <p:nvSpPr>
          <p:cNvPr id="3" name="Content Placeholder 2"/>
          <p:cNvSpPr>
            <a:spLocks noGrp="1"/>
          </p:cNvSpPr>
          <p:nvPr>
            <p:ph idx="1"/>
          </p:nvPr>
        </p:nvSpPr>
        <p:spPr/>
        <p:txBody>
          <a:bodyPr>
            <a:normAutofit fontScale="92500" lnSpcReduction="10000"/>
          </a:bodyPr>
          <a:lstStyle/>
          <a:p>
            <a:r>
              <a:rPr lang="en-US" dirty="0"/>
              <a:t> Based on Resident State as of 12/31 entry, TS automatically starts the appropriate state return</a:t>
            </a:r>
          </a:p>
          <a:p>
            <a:pPr lvl="1"/>
            <a:r>
              <a:rPr lang="en-US" dirty="0"/>
              <a:t>Makes NJ refund monitor available as soon as first income entry is made  </a:t>
            </a:r>
          </a:p>
          <a:p>
            <a:r>
              <a:rPr lang="en-US" dirty="0"/>
              <a:t> To start the NJ return, must answer 4 basic questions:</a:t>
            </a:r>
          </a:p>
          <a:p>
            <a:pPr lvl="1"/>
            <a:r>
              <a:rPr lang="en-US" dirty="0"/>
              <a:t> County/Municipality code </a:t>
            </a:r>
          </a:p>
          <a:p>
            <a:pPr lvl="1"/>
            <a:r>
              <a:rPr lang="en-US" dirty="0"/>
              <a:t> Health insurance for dependents </a:t>
            </a:r>
          </a:p>
          <a:p>
            <a:pPr lvl="1"/>
            <a:r>
              <a:rPr lang="en-US" dirty="0"/>
              <a:t> Gubernatorial Elections Fund</a:t>
            </a:r>
          </a:p>
          <a:p>
            <a:pPr lvl="1"/>
            <a:r>
              <a:rPr lang="en-US" dirty="0"/>
              <a:t> Taxpayer/Spouse PINs (created by counselor)</a:t>
            </a:r>
          </a:p>
          <a:p>
            <a:pPr lvl="1">
              <a:buNone/>
            </a:pPr>
            <a:endParaRPr lang="en-US" dirty="0"/>
          </a:p>
          <a:p>
            <a:endParaRPr lang="en-US" dirty="0"/>
          </a:p>
          <a:p>
            <a:pPr lvl="1"/>
            <a:endParaRPr lang="en-US" dirty="0"/>
          </a:p>
        </p:txBody>
      </p:sp>
      <p:pic>
        <p:nvPicPr>
          <p:cNvPr id="9"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17</a:t>
            </a:fld>
            <a:endParaRPr lang="en-US"/>
          </a:p>
        </p:txBody>
      </p:sp>
      <p:pic>
        <p:nvPicPr>
          <p:cNvPr id="10" name="Picture 9"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164093815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1011160"/>
          </a:xfrm>
        </p:spPr>
        <p:txBody>
          <a:bodyPr>
            <a:normAutofit/>
          </a:bodyPr>
          <a:lstStyle/>
          <a:p>
            <a:r>
              <a:rPr lang="en-US" sz="3800" dirty="0">
                <a:ea typeface="Calibri"/>
              </a:rPr>
              <a:t>TS – Basic Questions to Start NJ Return</a:t>
            </a:r>
            <a:endParaRPr lang="en-US" dirty="0"/>
          </a:p>
        </p:txBody>
      </p:sp>
      <p:pic>
        <p:nvPicPr>
          <p:cNvPr id="9"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18</a:t>
            </a:fld>
            <a:endParaRPr lang="en-US"/>
          </a:p>
        </p:txBody>
      </p:sp>
      <p:pic>
        <p:nvPicPr>
          <p:cNvPr id="10" name="Picture 9" descr="NJ TaxSlayer"/>
          <p:cNvPicPr>
            <a:picLocks noChangeAspect="1"/>
          </p:cNvPicPr>
          <p:nvPr/>
        </p:nvPicPr>
        <p:blipFill>
          <a:blip r:embed="rId4" cstate="print"/>
          <a:stretch>
            <a:fillRect/>
          </a:stretch>
        </p:blipFill>
        <p:spPr>
          <a:xfrm>
            <a:off x="0" y="990600"/>
            <a:ext cx="612648" cy="163373"/>
          </a:xfrm>
          <a:prstGeom prst="rect">
            <a:avLst/>
          </a:prstGeom>
        </p:spPr>
      </p:pic>
      <p:pic>
        <p:nvPicPr>
          <p:cNvPr id="12290" name="Picture 2"/>
          <p:cNvPicPr>
            <a:picLocks noGrp="1" noChangeAspect="1" noChangeArrowheads="1"/>
          </p:cNvPicPr>
          <p:nvPr>
            <p:ph idx="1"/>
          </p:nvPr>
        </p:nvPicPr>
        <p:blipFill>
          <a:blip r:embed="rId5" cstate="print"/>
          <a:srcRect/>
          <a:stretch>
            <a:fillRect/>
          </a:stretch>
        </p:blipFill>
        <p:spPr bwMode="auto">
          <a:xfrm>
            <a:off x="597408" y="1553378"/>
            <a:ext cx="7884405" cy="4695548"/>
          </a:xfrm>
          <a:prstGeom prst="rect">
            <a:avLst/>
          </a:prstGeom>
          <a:noFill/>
          <a:ln w="9525">
            <a:noFill/>
            <a:miter lim="800000"/>
            <a:headEnd/>
            <a:tailEnd/>
          </a:ln>
        </p:spPr>
      </p:pic>
      <p:sp>
        <p:nvSpPr>
          <p:cNvPr id="11" name="Oval 5"/>
          <p:cNvSpPr>
            <a:spLocks noChangeArrowheads="1"/>
          </p:cNvSpPr>
          <p:nvPr/>
        </p:nvSpPr>
        <p:spPr bwMode="auto">
          <a:xfrm>
            <a:off x="6141720" y="1938528"/>
            <a:ext cx="2380488" cy="45110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2" name="TextBox 11"/>
          <p:cNvSpPr txBox="1"/>
          <p:nvPr/>
        </p:nvSpPr>
        <p:spPr>
          <a:xfrm>
            <a:off x="3846286" y="1843314"/>
            <a:ext cx="2121093" cy="369332"/>
          </a:xfrm>
          <a:prstGeom prst="rect">
            <a:avLst/>
          </a:prstGeom>
          <a:solidFill>
            <a:schemeClr val="accent5">
              <a:lumMod val="75000"/>
            </a:schemeClr>
          </a:solidFill>
          <a:ln>
            <a:solidFill>
              <a:srgbClr val="002060"/>
            </a:solidFill>
          </a:ln>
        </p:spPr>
        <p:txBody>
          <a:bodyPr wrap="none" rtlCol="0">
            <a:spAutoFit/>
          </a:bodyPr>
          <a:lstStyle/>
          <a:p>
            <a:r>
              <a:rPr lang="en-US" b="1" dirty="0"/>
              <a:t>Municipality code</a:t>
            </a:r>
          </a:p>
        </p:txBody>
      </p:sp>
      <p:cxnSp>
        <p:nvCxnSpPr>
          <p:cNvPr id="13" name="Straight Arrow Connector 12"/>
          <p:cNvCxnSpPr>
            <a:stCxn id="12" idx="3"/>
            <a:endCxn id="11" idx="2"/>
          </p:cNvCxnSpPr>
          <p:nvPr/>
        </p:nvCxnSpPr>
        <p:spPr bwMode="auto">
          <a:xfrm>
            <a:off x="5967379" y="2027980"/>
            <a:ext cx="174341" cy="136100"/>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2496457" y="2728686"/>
            <a:ext cx="3467616" cy="369332"/>
          </a:xfrm>
          <a:prstGeom prst="rect">
            <a:avLst/>
          </a:prstGeom>
          <a:solidFill>
            <a:schemeClr val="accent5">
              <a:lumMod val="75000"/>
            </a:schemeClr>
          </a:solidFill>
          <a:ln>
            <a:solidFill>
              <a:srgbClr val="002060"/>
            </a:solidFill>
          </a:ln>
        </p:spPr>
        <p:txBody>
          <a:bodyPr wrap="none" rtlCol="0">
            <a:spAutoFit/>
          </a:bodyPr>
          <a:lstStyle/>
          <a:p>
            <a:r>
              <a:rPr lang="en-US" b="1" dirty="0"/>
              <a:t>Dependents health insurance </a:t>
            </a:r>
          </a:p>
        </p:txBody>
      </p:sp>
      <p:sp>
        <p:nvSpPr>
          <p:cNvPr id="17" name="Oval 4"/>
          <p:cNvSpPr>
            <a:spLocks noChangeArrowheads="1"/>
          </p:cNvSpPr>
          <p:nvPr/>
        </p:nvSpPr>
        <p:spPr bwMode="auto">
          <a:xfrm>
            <a:off x="6197600" y="2458879"/>
            <a:ext cx="478971" cy="35689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8" name="Straight Arrow Connector 17"/>
          <p:cNvCxnSpPr>
            <a:stCxn id="16" idx="3"/>
            <a:endCxn id="17" idx="3"/>
          </p:cNvCxnSpPr>
          <p:nvPr/>
        </p:nvCxnSpPr>
        <p:spPr bwMode="auto">
          <a:xfrm flipV="1">
            <a:off x="5964073" y="2763505"/>
            <a:ext cx="303671" cy="149847"/>
          </a:xfrm>
          <a:prstGeom prst="straightConnector1">
            <a:avLst/>
          </a:prstGeom>
          <a:noFill/>
          <a:ln w="38100" cap="flat" cmpd="sng" algn="ctr">
            <a:solidFill>
              <a:srgbClr val="FF0000"/>
            </a:solidFill>
            <a:prstDash val="solid"/>
            <a:round/>
            <a:headEnd type="none" w="med" len="med"/>
            <a:tailEnd type="triangle"/>
          </a:ln>
          <a:effectLst/>
        </p:spPr>
      </p:cxnSp>
      <p:sp>
        <p:nvSpPr>
          <p:cNvPr id="22" name="TextBox 21"/>
          <p:cNvSpPr txBox="1"/>
          <p:nvPr/>
        </p:nvSpPr>
        <p:spPr>
          <a:xfrm>
            <a:off x="2394857" y="3396343"/>
            <a:ext cx="3288080" cy="369332"/>
          </a:xfrm>
          <a:prstGeom prst="rect">
            <a:avLst/>
          </a:prstGeom>
          <a:solidFill>
            <a:schemeClr val="accent5">
              <a:lumMod val="75000"/>
            </a:schemeClr>
          </a:solidFill>
          <a:ln>
            <a:solidFill>
              <a:schemeClr val="accent5">
                <a:lumMod val="50000"/>
              </a:schemeClr>
            </a:solidFill>
          </a:ln>
        </p:spPr>
        <p:txBody>
          <a:bodyPr wrap="none" rtlCol="0">
            <a:spAutoFit/>
          </a:bodyPr>
          <a:lstStyle/>
          <a:p>
            <a:r>
              <a:rPr lang="en-US" b="1" dirty="0"/>
              <a:t>Gubernatorial Election Fund</a:t>
            </a:r>
          </a:p>
        </p:txBody>
      </p:sp>
      <p:sp>
        <p:nvSpPr>
          <p:cNvPr id="23" name="Oval 4"/>
          <p:cNvSpPr>
            <a:spLocks noChangeArrowheads="1"/>
          </p:cNvSpPr>
          <p:nvPr/>
        </p:nvSpPr>
        <p:spPr bwMode="auto">
          <a:xfrm>
            <a:off x="6230646" y="3199108"/>
            <a:ext cx="402383"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4" name="Oval 4"/>
          <p:cNvSpPr>
            <a:spLocks noChangeArrowheads="1"/>
          </p:cNvSpPr>
          <p:nvPr/>
        </p:nvSpPr>
        <p:spPr bwMode="auto">
          <a:xfrm>
            <a:off x="6245160" y="3605508"/>
            <a:ext cx="3878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5" name="Straight Arrow Connector 24"/>
          <p:cNvCxnSpPr/>
          <p:nvPr/>
        </p:nvCxnSpPr>
        <p:spPr bwMode="auto">
          <a:xfrm flipV="1">
            <a:off x="5733143" y="3410857"/>
            <a:ext cx="449943" cy="174172"/>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a:stCxn id="22" idx="3"/>
            <a:endCxn id="24" idx="2"/>
          </p:cNvCxnSpPr>
          <p:nvPr/>
        </p:nvCxnSpPr>
        <p:spPr bwMode="auto">
          <a:xfrm>
            <a:off x="5682937" y="3581009"/>
            <a:ext cx="562223" cy="218466"/>
          </a:xfrm>
          <a:prstGeom prst="straightConnector1">
            <a:avLst/>
          </a:prstGeom>
          <a:noFill/>
          <a:ln w="38100" cap="flat" cmpd="sng" algn="ctr">
            <a:solidFill>
              <a:srgbClr val="FF0000"/>
            </a:solidFill>
            <a:prstDash val="solid"/>
            <a:round/>
            <a:headEnd type="none" w="med" len="med"/>
            <a:tailEnd type="triangle"/>
          </a:ln>
          <a:effectLst/>
        </p:spPr>
      </p:cxnSp>
      <p:sp>
        <p:nvSpPr>
          <p:cNvPr id="33" name="TextBox 32"/>
          <p:cNvSpPr txBox="1"/>
          <p:nvPr/>
        </p:nvSpPr>
        <p:spPr>
          <a:xfrm>
            <a:off x="1959430" y="4412343"/>
            <a:ext cx="3657600" cy="646331"/>
          </a:xfrm>
          <a:prstGeom prst="rect">
            <a:avLst/>
          </a:prstGeom>
          <a:solidFill>
            <a:schemeClr val="accent5">
              <a:lumMod val="75000"/>
            </a:schemeClr>
          </a:solidFill>
          <a:ln>
            <a:solidFill>
              <a:srgbClr val="002060"/>
            </a:solidFill>
          </a:ln>
        </p:spPr>
        <p:txBody>
          <a:bodyPr wrap="square" rtlCol="0">
            <a:spAutoFit/>
          </a:bodyPr>
          <a:lstStyle/>
          <a:p>
            <a:r>
              <a:rPr lang="en-US" b="1" dirty="0"/>
              <a:t>NJ PIN; does not have to match Federal PIN</a:t>
            </a:r>
          </a:p>
        </p:txBody>
      </p:sp>
      <p:sp>
        <p:nvSpPr>
          <p:cNvPr id="34" name="Oval 4"/>
          <p:cNvSpPr>
            <a:spLocks noChangeArrowheads="1"/>
          </p:cNvSpPr>
          <p:nvPr/>
        </p:nvSpPr>
        <p:spPr bwMode="auto">
          <a:xfrm>
            <a:off x="6187103" y="4287680"/>
            <a:ext cx="63461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5" name="Oval 4"/>
          <p:cNvSpPr>
            <a:spLocks noChangeArrowheads="1"/>
          </p:cNvSpPr>
          <p:nvPr/>
        </p:nvSpPr>
        <p:spPr bwMode="auto">
          <a:xfrm>
            <a:off x="6201617" y="4679565"/>
            <a:ext cx="6926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6" name="Straight Arrow Connector 35"/>
          <p:cNvCxnSpPr>
            <a:stCxn id="33" idx="3"/>
            <a:endCxn id="34" idx="2"/>
          </p:cNvCxnSpPr>
          <p:nvPr/>
        </p:nvCxnSpPr>
        <p:spPr bwMode="auto">
          <a:xfrm flipV="1">
            <a:off x="5617030" y="4481647"/>
            <a:ext cx="570073" cy="253862"/>
          </a:xfrm>
          <a:prstGeom prst="straightConnector1">
            <a:avLst/>
          </a:prstGeom>
          <a:noFill/>
          <a:ln w="38100" cap="flat" cmpd="sng" algn="ctr">
            <a:solidFill>
              <a:srgbClr val="FF0000"/>
            </a:solidFill>
            <a:prstDash val="solid"/>
            <a:round/>
            <a:headEnd type="none" w="med" len="med"/>
            <a:tailEnd type="triangle"/>
          </a:ln>
          <a:effectLst/>
        </p:spPr>
      </p:cxnSp>
      <p:cxnSp>
        <p:nvCxnSpPr>
          <p:cNvPr id="39" name="Straight Arrow Connector 38"/>
          <p:cNvCxnSpPr>
            <a:stCxn id="33" idx="3"/>
            <a:endCxn id="35" idx="2"/>
          </p:cNvCxnSpPr>
          <p:nvPr/>
        </p:nvCxnSpPr>
        <p:spPr bwMode="auto">
          <a:xfrm>
            <a:off x="5617030" y="4735509"/>
            <a:ext cx="584587" cy="138023"/>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562551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23" grpId="0" animBg="1" autoUpdateAnimBg="0"/>
      <p:bldP spid="24" grpId="0" animBg="1" autoUpdateAnimBg="0"/>
      <p:bldP spid="34" grpId="0" animBg="1" autoUpdateAnimBg="0"/>
      <p:bldP spid="3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Dependent Information</a:t>
            </a:r>
            <a:endParaRPr lang="en-US" sz="2400" dirty="0">
              <a:solidFill>
                <a:srgbClr val="0070C0"/>
              </a:solidFill>
            </a:endParaRPr>
          </a:p>
        </p:txBody>
      </p:sp>
      <p:sp>
        <p:nvSpPr>
          <p:cNvPr id="3" name="Content Placeholder 2"/>
          <p:cNvSpPr>
            <a:spLocks noGrp="1"/>
          </p:cNvSpPr>
          <p:nvPr>
            <p:ph idx="1"/>
          </p:nvPr>
        </p:nvSpPr>
        <p:spPr>
          <a:xfrm>
            <a:off x="609599" y="1515649"/>
            <a:ext cx="8221249" cy="4808951"/>
          </a:xfrm>
        </p:spPr>
        <p:txBody>
          <a:bodyPr>
            <a:normAutofit fontScale="92500" lnSpcReduction="20000"/>
          </a:bodyPr>
          <a:lstStyle/>
          <a:p>
            <a:r>
              <a:rPr lang="en-US" sz="3200" dirty="0"/>
              <a:t> To enter information about a dependent and/or qualifying person:</a:t>
            </a:r>
          </a:p>
          <a:p>
            <a:pPr lvl="1"/>
            <a:r>
              <a:rPr lang="en-US" dirty="0"/>
              <a:t> Name (Last name pre-populated based on taxpayer’s; change if necessary)</a:t>
            </a:r>
          </a:p>
          <a:p>
            <a:pPr lvl="1"/>
            <a:r>
              <a:rPr lang="en-US" dirty="0"/>
              <a:t> Date of Birth </a:t>
            </a:r>
          </a:p>
          <a:p>
            <a:pPr lvl="1"/>
            <a:r>
              <a:rPr lang="en-US" dirty="0"/>
              <a:t> Social Security # </a:t>
            </a:r>
          </a:p>
          <a:p>
            <a:pPr lvl="1"/>
            <a:r>
              <a:rPr lang="en-US" dirty="0"/>
              <a:t> Relationship</a:t>
            </a:r>
          </a:p>
          <a:p>
            <a:pPr lvl="1"/>
            <a:r>
              <a:rPr lang="en-US" dirty="0"/>
              <a:t> Number of months living in home</a:t>
            </a:r>
          </a:p>
          <a:p>
            <a:pPr lvl="2"/>
            <a:r>
              <a:rPr lang="en-US" dirty="0"/>
              <a:t> If dependent was born/adopted/died in tax year, # of months is 12</a:t>
            </a:r>
          </a:p>
          <a:p>
            <a:pPr lvl="2"/>
            <a:r>
              <a:rPr lang="en-US" dirty="0"/>
              <a:t> Can choose reason if dependent did not live in home (lived in Canada or Mexico, divorced/separated, kidnapped, etc.)</a:t>
            </a:r>
          </a:p>
          <a:p>
            <a:pPr lvl="1"/>
            <a:r>
              <a:rPr lang="en-US" dirty="0"/>
              <a:t>Other situation-specific questions </a:t>
            </a:r>
          </a:p>
          <a:p>
            <a:pPr lvl="2"/>
            <a:endParaRPr lang="en-US" dirty="0"/>
          </a:p>
          <a:p>
            <a:pPr lvl="1">
              <a:buNone/>
            </a:pPr>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19</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0811344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General TaxSlayer Hints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 Log in to TaxSlayer by following directions provided by your district</a:t>
            </a:r>
          </a:p>
          <a:p>
            <a:r>
              <a:rPr lang="en-US" dirty="0"/>
              <a:t> Welcome page allows you to start a new return or do a client search for an existing return</a:t>
            </a:r>
          </a:p>
          <a:p>
            <a:r>
              <a:rPr lang="en-US" dirty="0"/>
              <a:t> Once in a return, you can move from one return to another quickly by clicking on taxpayer name at top left and choose “Your Office.”  Brings you to Welcome page</a:t>
            </a:r>
          </a:p>
          <a:p>
            <a:r>
              <a:rPr lang="en-US" dirty="0"/>
              <a:t> Seven main sections to TaxSlayer (left column):</a:t>
            </a:r>
          </a:p>
          <a:p>
            <a:pPr lvl="1"/>
            <a:r>
              <a:rPr lang="en-US" dirty="0"/>
              <a:t> Basic Information</a:t>
            </a:r>
          </a:p>
          <a:p>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1308509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TS – Dependent Information</a:t>
            </a:r>
            <a:br>
              <a:rPr lang="en-US" altLang="en-US" dirty="0"/>
            </a:br>
            <a:r>
              <a:rPr lang="en-US" sz="2400" dirty="0">
                <a:solidFill>
                  <a:srgbClr val="0070C0"/>
                </a:solidFill>
              </a:rPr>
              <a:t>Basic Information \ Dependents\Qualifying Person</a:t>
            </a:r>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20</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pic>
        <p:nvPicPr>
          <p:cNvPr id="10244" name="Picture 4"/>
          <p:cNvPicPr>
            <a:picLocks noGrp="1" noChangeAspect="1" noChangeArrowheads="1"/>
          </p:cNvPicPr>
          <p:nvPr>
            <p:ph idx="1"/>
          </p:nvPr>
        </p:nvPicPr>
        <p:blipFill>
          <a:blip r:embed="rId4" cstate="print"/>
          <a:srcRect l="25739" t="14738" r="21712"/>
          <a:stretch>
            <a:fillRect/>
          </a:stretch>
        </p:blipFill>
        <p:spPr bwMode="auto">
          <a:xfrm>
            <a:off x="641445" y="1583141"/>
            <a:ext cx="7438030" cy="4335966"/>
          </a:xfrm>
          <a:prstGeom prst="rect">
            <a:avLst/>
          </a:prstGeom>
          <a:noFill/>
          <a:ln w="9525">
            <a:noFill/>
            <a:miter lim="800000"/>
            <a:headEnd/>
            <a:tailEnd/>
          </a:ln>
        </p:spPr>
      </p:pic>
      <p:sp>
        <p:nvSpPr>
          <p:cNvPr id="10" name="TextBox 9"/>
          <p:cNvSpPr txBox="1"/>
          <p:nvPr/>
        </p:nvSpPr>
        <p:spPr>
          <a:xfrm>
            <a:off x="6255657" y="1596571"/>
            <a:ext cx="813043" cy="369332"/>
          </a:xfrm>
          <a:prstGeom prst="rect">
            <a:avLst/>
          </a:prstGeom>
          <a:solidFill>
            <a:schemeClr val="accent5">
              <a:lumMod val="75000"/>
            </a:schemeClr>
          </a:solidFill>
          <a:ln>
            <a:solidFill>
              <a:srgbClr val="002060"/>
            </a:solidFill>
          </a:ln>
        </p:spPr>
        <p:txBody>
          <a:bodyPr wrap="none" rtlCol="0">
            <a:spAutoFit/>
          </a:bodyPr>
          <a:lstStyle/>
          <a:p>
            <a:r>
              <a:rPr lang="en-US" b="1" dirty="0"/>
              <a:t>Name</a:t>
            </a:r>
          </a:p>
        </p:txBody>
      </p:sp>
      <p:sp>
        <p:nvSpPr>
          <p:cNvPr id="11" name="Oval 4"/>
          <p:cNvSpPr>
            <a:spLocks noChangeArrowheads="1"/>
          </p:cNvSpPr>
          <p:nvPr/>
        </p:nvSpPr>
        <p:spPr bwMode="auto">
          <a:xfrm>
            <a:off x="860360" y="1950879"/>
            <a:ext cx="48582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2" name="Straight Arrow Connector 11"/>
          <p:cNvCxnSpPr>
            <a:stCxn id="10" idx="1"/>
          </p:cNvCxnSpPr>
          <p:nvPr/>
        </p:nvCxnSpPr>
        <p:spPr bwMode="auto">
          <a:xfrm flipH="1">
            <a:off x="5529943" y="1781237"/>
            <a:ext cx="725714" cy="265277"/>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3889828" y="2380342"/>
            <a:ext cx="1544012" cy="369332"/>
          </a:xfrm>
          <a:prstGeom prst="rect">
            <a:avLst/>
          </a:prstGeom>
          <a:solidFill>
            <a:schemeClr val="accent5">
              <a:lumMod val="75000"/>
            </a:schemeClr>
          </a:solidFill>
          <a:ln>
            <a:solidFill>
              <a:srgbClr val="002060"/>
            </a:solidFill>
          </a:ln>
        </p:spPr>
        <p:txBody>
          <a:bodyPr wrap="none" rtlCol="0">
            <a:spAutoFit/>
          </a:bodyPr>
          <a:lstStyle/>
          <a:p>
            <a:r>
              <a:rPr lang="en-US" b="1" dirty="0"/>
              <a:t>Date of birth</a:t>
            </a:r>
          </a:p>
        </p:txBody>
      </p:sp>
      <p:sp>
        <p:nvSpPr>
          <p:cNvPr id="17" name="Oval 4"/>
          <p:cNvSpPr>
            <a:spLocks noChangeArrowheads="1"/>
          </p:cNvSpPr>
          <p:nvPr/>
        </p:nvSpPr>
        <p:spPr bwMode="auto">
          <a:xfrm>
            <a:off x="860360" y="2415337"/>
            <a:ext cx="24198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8" name="Straight Arrow Connector 17"/>
          <p:cNvCxnSpPr>
            <a:stCxn id="16" idx="1"/>
            <a:endCxn id="17" idx="6"/>
          </p:cNvCxnSpPr>
          <p:nvPr/>
        </p:nvCxnSpPr>
        <p:spPr bwMode="auto">
          <a:xfrm flipH="1">
            <a:off x="3280229" y="2565008"/>
            <a:ext cx="609599" cy="44296"/>
          </a:xfrm>
          <a:prstGeom prst="straightConnector1">
            <a:avLst/>
          </a:prstGeom>
          <a:noFill/>
          <a:ln w="38100" cap="flat" cmpd="sng" algn="ctr">
            <a:solidFill>
              <a:srgbClr val="FF0000"/>
            </a:solidFill>
            <a:prstDash val="solid"/>
            <a:round/>
            <a:headEnd type="none" w="med" len="med"/>
            <a:tailEnd type="triangle"/>
          </a:ln>
          <a:effectLst/>
        </p:spPr>
      </p:cxnSp>
      <p:sp>
        <p:nvSpPr>
          <p:cNvPr id="22" name="TextBox 21"/>
          <p:cNvSpPr txBox="1"/>
          <p:nvPr/>
        </p:nvSpPr>
        <p:spPr>
          <a:xfrm>
            <a:off x="4702628" y="3091542"/>
            <a:ext cx="684803" cy="369332"/>
          </a:xfrm>
          <a:prstGeom prst="rect">
            <a:avLst/>
          </a:prstGeom>
          <a:solidFill>
            <a:schemeClr val="accent5">
              <a:lumMod val="75000"/>
            </a:schemeClr>
          </a:solidFill>
          <a:ln>
            <a:solidFill>
              <a:srgbClr val="002060"/>
            </a:solidFill>
          </a:ln>
        </p:spPr>
        <p:txBody>
          <a:bodyPr wrap="none" rtlCol="0">
            <a:spAutoFit/>
          </a:bodyPr>
          <a:lstStyle/>
          <a:p>
            <a:r>
              <a:rPr lang="en-US" b="1" dirty="0"/>
              <a:t>SS #</a:t>
            </a:r>
          </a:p>
        </p:txBody>
      </p:sp>
      <p:sp>
        <p:nvSpPr>
          <p:cNvPr id="23" name="Oval 4"/>
          <p:cNvSpPr>
            <a:spLocks noChangeArrowheads="1"/>
          </p:cNvSpPr>
          <p:nvPr/>
        </p:nvSpPr>
        <p:spPr bwMode="auto">
          <a:xfrm>
            <a:off x="787788" y="3184594"/>
            <a:ext cx="3261698"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4" name="Straight Arrow Connector 23"/>
          <p:cNvCxnSpPr>
            <a:stCxn id="22" idx="1"/>
          </p:cNvCxnSpPr>
          <p:nvPr/>
        </p:nvCxnSpPr>
        <p:spPr bwMode="auto">
          <a:xfrm flipH="1">
            <a:off x="3991428" y="3276208"/>
            <a:ext cx="711200" cy="33049"/>
          </a:xfrm>
          <a:prstGeom prst="straightConnector1">
            <a:avLst/>
          </a:prstGeom>
          <a:noFill/>
          <a:ln w="38100" cap="flat" cmpd="sng" algn="ctr">
            <a:solidFill>
              <a:srgbClr val="FF0000"/>
            </a:solidFill>
            <a:prstDash val="solid"/>
            <a:round/>
            <a:headEnd type="none" w="med" len="med"/>
            <a:tailEnd type="triangle"/>
          </a:ln>
          <a:effectLst/>
        </p:spPr>
      </p:cxnSp>
      <p:sp>
        <p:nvSpPr>
          <p:cNvPr id="28" name="TextBox 27"/>
          <p:cNvSpPr txBox="1"/>
          <p:nvPr/>
        </p:nvSpPr>
        <p:spPr>
          <a:xfrm>
            <a:off x="2365828" y="3614058"/>
            <a:ext cx="1569660" cy="369332"/>
          </a:xfrm>
          <a:prstGeom prst="rect">
            <a:avLst/>
          </a:prstGeom>
          <a:solidFill>
            <a:schemeClr val="accent5">
              <a:lumMod val="75000"/>
            </a:schemeClr>
          </a:solidFill>
          <a:ln>
            <a:solidFill>
              <a:srgbClr val="002060"/>
            </a:solidFill>
          </a:ln>
        </p:spPr>
        <p:txBody>
          <a:bodyPr wrap="none" rtlCol="0">
            <a:spAutoFit/>
          </a:bodyPr>
          <a:lstStyle/>
          <a:p>
            <a:r>
              <a:rPr lang="en-US" b="1" dirty="0"/>
              <a:t>Relationship</a:t>
            </a:r>
          </a:p>
        </p:txBody>
      </p:sp>
      <p:sp>
        <p:nvSpPr>
          <p:cNvPr id="29" name="Oval 4"/>
          <p:cNvSpPr>
            <a:spLocks noChangeArrowheads="1"/>
          </p:cNvSpPr>
          <p:nvPr/>
        </p:nvSpPr>
        <p:spPr bwMode="auto">
          <a:xfrm>
            <a:off x="845846" y="3620022"/>
            <a:ext cx="102232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30" name="Straight Arrow Connector 29"/>
          <p:cNvCxnSpPr>
            <a:stCxn id="28" idx="1"/>
            <a:endCxn id="29" idx="6"/>
          </p:cNvCxnSpPr>
          <p:nvPr/>
        </p:nvCxnSpPr>
        <p:spPr bwMode="auto">
          <a:xfrm flipH="1">
            <a:off x="1868167" y="3798724"/>
            <a:ext cx="497661" cy="15265"/>
          </a:xfrm>
          <a:prstGeom prst="straightConnector1">
            <a:avLst/>
          </a:prstGeom>
          <a:noFill/>
          <a:ln w="38100" cap="flat" cmpd="sng" algn="ctr">
            <a:solidFill>
              <a:srgbClr val="FF0000"/>
            </a:solidFill>
            <a:prstDash val="solid"/>
            <a:round/>
            <a:headEnd type="none" w="med" len="med"/>
            <a:tailEnd type="triangle"/>
          </a:ln>
          <a:effectLst/>
        </p:spPr>
      </p:cxnSp>
      <p:sp>
        <p:nvSpPr>
          <p:cNvPr id="34" name="TextBox 33"/>
          <p:cNvSpPr txBox="1"/>
          <p:nvPr/>
        </p:nvSpPr>
        <p:spPr>
          <a:xfrm>
            <a:off x="2119086" y="4005943"/>
            <a:ext cx="6801862" cy="369332"/>
          </a:xfrm>
          <a:prstGeom prst="rect">
            <a:avLst/>
          </a:prstGeom>
          <a:solidFill>
            <a:schemeClr val="accent5">
              <a:lumMod val="75000"/>
            </a:schemeClr>
          </a:solidFill>
          <a:ln>
            <a:solidFill>
              <a:srgbClr val="002060"/>
            </a:solidFill>
          </a:ln>
        </p:spPr>
        <p:txBody>
          <a:bodyPr wrap="none" rtlCol="0">
            <a:spAutoFit/>
          </a:bodyPr>
          <a:lstStyle/>
          <a:p>
            <a:r>
              <a:rPr lang="en-US" b="1" dirty="0"/>
              <a:t># of months in home; 12 if born, adopted or died during year </a:t>
            </a:r>
          </a:p>
        </p:txBody>
      </p:sp>
      <p:cxnSp>
        <p:nvCxnSpPr>
          <p:cNvPr id="35" name="Straight Arrow Connector 34"/>
          <p:cNvCxnSpPr>
            <a:stCxn id="34" idx="1"/>
          </p:cNvCxnSpPr>
          <p:nvPr/>
        </p:nvCxnSpPr>
        <p:spPr bwMode="auto">
          <a:xfrm flipH="1">
            <a:off x="1335314" y="4190609"/>
            <a:ext cx="783772" cy="33048"/>
          </a:xfrm>
          <a:prstGeom prst="straightConnector1">
            <a:avLst/>
          </a:prstGeom>
          <a:noFill/>
          <a:ln w="38100" cap="flat" cmpd="sng" algn="ctr">
            <a:solidFill>
              <a:srgbClr val="FF0000"/>
            </a:solidFill>
            <a:prstDash val="solid"/>
            <a:round/>
            <a:headEnd type="none" w="med" len="med"/>
            <a:tailEnd type="triangle"/>
          </a:ln>
          <a:effectLst/>
        </p:spPr>
      </p:cxnSp>
      <p:sp>
        <p:nvSpPr>
          <p:cNvPr id="38" name="Oval 4"/>
          <p:cNvSpPr>
            <a:spLocks noChangeArrowheads="1"/>
          </p:cNvSpPr>
          <p:nvPr/>
        </p:nvSpPr>
        <p:spPr bwMode="auto">
          <a:xfrm>
            <a:off x="889388" y="4040936"/>
            <a:ext cx="402383"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40" name="TextBox 39"/>
          <p:cNvSpPr txBox="1"/>
          <p:nvPr/>
        </p:nvSpPr>
        <p:spPr>
          <a:xfrm>
            <a:off x="4978400" y="5021943"/>
            <a:ext cx="2762295" cy="369332"/>
          </a:xfrm>
          <a:prstGeom prst="rect">
            <a:avLst/>
          </a:prstGeom>
          <a:solidFill>
            <a:schemeClr val="accent5">
              <a:lumMod val="75000"/>
            </a:schemeClr>
          </a:solidFill>
          <a:ln>
            <a:solidFill>
              <a:srgbClr val="002060"/>
            </a:solidFill>
          </a:ln>
        </p:spPr>
        <p:txBody>
          <a:bodyPr wrap="none" rtlCol="0">
            <a:spAutoFit/>
          </a:bodyPr>
          <a:lstStyle/>
          <a:p>
            <a:r>
              <a:rPr lang="en-US" b="1" dirty="0"/>
              <a:t>Check boxes that apply</a:t>
            </a:r>
          </a:p>
        </p:txBody>
      </p:sp>
    </p:spTree>
    <p:extLst>
      <p:ext uri="{BB962C8B-B14F-4D97-AF65-F5344CB8AC3E}">
        <p14:creationId xmlns:p14="http://schemas.microsoft.com/office/powerpoint/2010/main" val="38486123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7" grpId="0" animBg="1" autoUpdateAnimBg="0"/>
      <p:bldP spid="23" grpId="0" animBg="1" autoUpdateAnimBg="0"/>
      <p:bldP spid="29" grpId="0" animBg="1" autoUpdateAnimBg="0"/>
      <p:bldP spid="3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General TaxSlayer Hints</a:t>
            </a:r>
          </a:p>
        </p:txBody>
      </p:sp>
      <p:sp>
        <p:nvSpPr>
          <p:cNvPr id="10" name="TextBox 9"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pic>
        <p:nvPicPr>
          <p:cNvPr id="11" name="Picture 10" descr="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53227"/>
            <a:ext cx="8077200" cy="4771373"/>
          </a:xfrm>
        </p:spPr>
        <p:txBody>
          <a:bodyPr>
            <a:normAutofit fontScale="85000" lnSpcReduction="20000"/>
          </a:bodyPr>
          <a:lstStyle/>
          <a:p>
            <a:pPr lvl="1"/>
            <a:r>
              <a:rPr lang="en-US" dirty="0"/>
              <a:t> Federal Section</a:t>
            </a:r>
          </a:p>
          <a:p>
            <a:pPr lvl="1"/>
            <a:r>
              <a:rPr lang="en-US" dirty="0"/>
              <a:t> Health Insurance</a:t>
            </a:r>
          </a:p>
          <a:p>
            <a:pPr lvl="1"/>
            <a:r>
              <a:rPr lang="en-US" dirty="0"/>
              <a:t> State Section</a:t>
            </a:r>
          </a:p>
          <a:p>
            <a:pPr lvl="1"/>
            <a:r>
              <a:rPr lang="en-US" dirty="0"/>
              <a:t> Summary/Print</a:t>
            </a:r>
          </a:p>
          <a:p>
            <a:pPr lvl="1"/>
            <a:r>
              <a:rPr lang="en-US" dirty="0"/>
              <a:t> e-File</a:t>
            </a:r>
          </a:p>
          <a:p>
            <a:pPr lvl="1"/>
            <a:r>
              <a:rPr lang="en-US" dirty="0"/>
              <a:t> Amended Return</a:t>
            </a:r>
          </a:p>
          <a:p>
            <a:r>
              <a:rPr lang="en-US" dirty="0"/>
              <a:t> Each section may have sub-sections (top of screen)</a:t>
            </a:r>
          </a:p>
          <a:p>
            <a:r>
              <a:rPr lang="en-US" dirty="0"/>
              <a:t> Must click on Continue to save entries on a screen (no automatic save)</a:t>
            </a:r>
          </a:p>
          <a:p>
            <a:r>
              <a:rPr lang="en-US" dirty="0"/>
              <a:t> Can view 1040 by clicking on Summary/Print. Click on any amount in blue in right column to go to source of amount </a:t>
            </a:r>
          </a:p>
        </p:txBody>
      </p:sp>
    </p:spTree>
    <p:extLst>
      <p:ext uri="{BB962C8B-B14F-4D97-AF65-F5344CB8AC3E}">
        <p14:creationId xmlns:p14="http://schemas.microsoft.com/office/powerpoint/2010/main" val="32115668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General TaxSlayer Hints</a:t>
            </a:r>
          </a:p>
        </p:txBody>
      </p:sp>
      <p:sp>
        <p:nvSpPr>
          <p:cNvPr id="10" name="TextBox 9"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pic>
        <p:nvPicPr>
          <p:cNvPr id="11" name="Picture 10" descr="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92500" lnSpcReduction="20000"/>
          </a:bodyPr>
          <a:lstStyle/>
          <a:p>
            <a:r>
              <a:rPr lang="en-US" dirty="0"/>
              <a:t> To view any form other than 1040, click on Preview  Return and then Print Your Tax Return.  Will create a PDF of full return, including NJ forms</a:t>
            </a:r>
          </a:p>
          <a:p>
            <a:r>
              <a:rPr lang="en-US" dirty="0"/>
              <a:t> Enter a form # or topic in Enter the Form Number box on upper left to find requested data entry section</a:t>
            </a:r>
          </a:p>
          <a:p>
            <a:r>
              <a:rPr lang="en-US" dirty="0"/>
              <a:t> If screen is inactive for 17 minutes, you will receive warning that session will expire in 3 minutes.  Can choose whether to renew or not</a:t>
            </a:r>
          </a:p>
          <a:p>
            <a:pPr lvl="1"/>
            <a:r>
              <a:rPr lang="en-US" dirty="0"/>
              <a:t> If TaxSlayer logs out before you click on Continue, data on that screen will not be saved </a:t>
            </a:r>
          </a:p>
          <a:p>
            <a:pPr>
              <a:buNone/>
            </a:pPr>
            <a:endParaRPr lang="en-US" dirty="0"/>
          </a:p>
        </p:txBody>
      </p:sp>
    </p:spTree>
    <p:extLst>
      <p:ext uri="{BB962C8B-B14F-4D97-AF65-F5344CB8AC3E}">
        <p14:creationId xmlns:p14="http://schemas.microsoft.com/office/powerpoint/2010/main" val="42375308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12648" y="310093"/>
            <a:ext cx="8305800" cy="832907"/>
          </a:xfrm>
        </p:spPr>
        <p:txBody>
          <a:bodyPr>
            <a:noAutofit/>
          </a:bodyPr>
          <a:lstStyle/>
          <a:p>
            <a:r>
              <a:rPr lang="en-US" altLang="en-US" sz="3200" dirty="0"/>
              <a:t>TS – General TaxSlayer Hints</a:t>
            </a:r>
          </a:p>
        </p:txBody>
      </p:sp>
      <p:sp>
        <p:nvSpPr>
          <p:cNvPr id="10" name="TextBox 9"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pic>
        <p:nvPicPr>
          <p:cNvPr id="11" name="Picture 10" descr="NJ TaxSlayer"/>
          <p:cNvPicPr>
            <a:picLocks noChangeAspect="1"/>
          </p:cNvPicPr>
          <p:nvPr/>
        </p:nvPicPr>
        <p:blipFill>
          <a:blip r:embed="rId3" cstate="print"/>
          <a:stretch>
            <a:fillRect/>
          </a:stretch>
        </p:blipFill>
        <p:spPr>
          <a:xfrm>
            <a:off x="0" y="762000"/>
            <a:ext cx="612648" cy="163373"/>
          </a:xfrm>
          <a:prstGeom prst="rect">
            <a:avLst/>
          </a:prstGeom>
        </p:spPr>
      </p:pic>
      <p:sp>
        <p:nvSpPr>
          <p:cNvPr id="9" name="Content Placeholder 8"/>
          <p:cNvSpPr>
            <a:spLocks noGrp="1"/>
          </p:cNvSpPr>
          <p:nvPr>
            <p:ph idx="1"/>
          </p:nvPr>
        </p:nvSpPr>
        <p:spPr>
          <a:xfrm>
            <a:off x="609600" y="1528175"/>
            <a:ext cx="8077200" cy="4796425"/>
          </a:xfrm>
        </p:spPr>
        <p:txBody>
          <a:bodyPr>
            <a:normAutofit fontScale="92500" lnSpcReduction="10000"/>
          </a:bodyPr>
          <a:lstStyle/>
          <a:p>
            <a:r>
              <a:rPr lang="en-US" dirty="0"/>
              <a:t> Federal and State refunds are displayed at top of screen</a:t>
            </a:r>
          </a:p>
          <a:p>
            <a:pPr lvl="1"/>
            <a:r>
              <a:rPr lang="en-US" dirty="0"/>
              <a:t> </a:t>
            </a:r>
            <a:r>
              <a:rPr lang="en-US" sz="2600" dirty="0"/>
              <a:t>AGI is not displayed</a:t>
            </a:r>
          </a:p>
          <a:p>
            <a:r>
              <a:rPr lang="en-US" dirty="0"/>
              <a:t> If a required field is incorrect or missing on a screen when you click Continue, TaxSlayer will display a warning in red at top of screen</a:t>
            </a:r>
          </a:p>
          <a:p>
            <a:pPr lvl="1"/>
            <a:r>
              <a:rPr lang="en-US" dirty="0"/>
              <a:t> </a:t>
            </a:r>
            <a:r>
              <a:rPr lang="en-US" sz="2600" dirty="0"/>
              <a:t>Click on warning to go to error to correct it</a:t>
            </a:r>
          </a:p>
          <a:p>
            <a:r>
              <a:rPr lang="en-US" dirty="0"/>
              <a:t> Enter a date without a leading zero</a:t>
            </a:r>
          </a:p>
          <a:p>
            <a:r>
              <a:rPr lang="en-US" dirty="0"/>
              <a:t> TaxSlayer determines whether to use Form 1040, 1040A, or 1040EZ for a particular client</a:t>
            </a:r>
          </a:p>
          <a:p>
            <a:pPr lvl="1">
              <a:buNone/>
            </a:pPr>
            <a:endParaRPr lang="en-US" dirty="0"/>
          </a:p>
        </p:txBody>
      </p:sp>
    </p:spTree>
    <p:extLst>
      <p:ext uri="{BB962C8B-B14F-4D97-AF65-F5344CB8AC3E}">
        <p14:creationId xmlns:p14="http://schemas.microsoft.com/office/powerpoint/2010/main" val="32774344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400" dirty="0"/>
              <a:t>TS – Start a New Return and Enter  Taxpayer/ Spouse Information in Basic Information Section</a:t>
            </a:r>
            <a:endParaRPr lang="en-US" sz="3400" dirty="0"/>
          </a:p>
        </p:txBody>
      </p:sp>
      <p:sp>
        <p:nvSpPr>
          <p:cNvPr id="3" name="Content Placeholder 2"/>
          <p:cNvSpPr>
            <a:spLocks noGrp="1"/>
          </p:cNvSpPr>
          <p:nvPr>
            <p:ph idx="1"/>
          </p:nvPr>
        </p:nvSpPr>
        <p:spPr>
          <a:xfrm>
            <a:off x="609600" y="1600200"/>
            <a:ext cx="8077200" cy="4724400"/>
          </a:xfrm>
        </p:spPr>
        <p:txBody>
          <a:bodyPr>
            <a:normAutofit fontScale="77500" lnSpcReduction="20000"/>
          </a:bodyPr>
          <a:lstStyle/>
          <a:p>
            <a:pPr marL="0" indent="0">
              <a:buNone/>
            </a:pPr>
            <a:r>
              <a:rPr lang="en-US" sz="3700" dirty="0"/>
              <a:t>Once screening and interviewing is done, counselors can start the tax return in TaxSlayer</a:t>
            </a:r>
          </a:p>
          <a:p>
            <a:r>
              <a:rPr lang="en-US" sz="3400" dirty="0"/>
              <a:t> Click on Start New Tax Return</a:t>
            </a:r>
          </a:p>
          <a:p>
            <a:pPr marL="630936" lvl="2"/>
            <a:r>
              <a:rPr lang="en-US" sz="2600" dirty="0"/>
              <a:t>If need to do a prior year return, choose Tax Year 201x Returns instead.  Then click on Create Prior Year</a:t>
            </a:r>
          </a:p>
          <a:p>
            <a:r>
              <a:rPr lang="en-US" sz="3400" dirty="0"/>
              <a:t> Choose one of available taxpayer profiles </a:t>
            </a:r>
          </a:p>
          <a:p>
            <a:r>
              <a:rPr lang="en-US" sz="3400" dirty="0"/>
              <a:t> Enter and confirm SS # of first taxpayer.  Then click on Start Return</a:t>
            </a:r>
          </a:p>
          <a:p>
            <a:r>
              <a:rPr lang="en-US" sz="3400" dirty="0"/>
              <a:t> Basic Information Section has 3 sub-sections (top of screen):</a:t>
            </a:r>
          </a:p>
          <a:p>
            <a:pPr lvl="1"/>
            <a:r>
              <a:rPr lang="en-US" sz="3200" dirty="0"/>
              <a:t> Filing Status</a:t>
            </a:r>
          </a:p>
          <a:p>
            <a:pPr lvl="1"/>
            <a:r>
              <a:rPr lang="en-US" sz="3200" dirty="0"/>
              <a:t> Personal Information (Taxpayer and Spouse)</a:t>
            </a:r>
          </a:p>
          <a:p>
            <a:pPr lvl="1"/>
            <a:r>
              <a:rPr lang="en-US" sz="3200" dirty="0"/>
              <a:t> Dependents</a:t>
            </a:r>
          </a:p>
          <a:p>
            <a:pPr lvl="2"/>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6</a:t>
            </a:fld>
            <a:endParaRPr lang="en-US"/>
          </a:p>
        </p:txBody>
      </p:sp>
      <p:pic>
        <p:nvPicPr>
          <p:cNvPr id="9" name="Picture 8" descr="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3656799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609600" y="1676400"/>
            <a:ext cx="8077200" cy="4038599"/>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altLang="en-US" dirty="0"/>
              <a:t>TS – Start a New Return</a:t>
            </a:r>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7</a:t>
            </a:fld>
            <a:endParaRPr lang="en-US"/>
          </a:p>
        </p:txBody>
      </p:sp>
      <p:pic>
        <p:nvPicPr>
          <p:cNvPr id="9" name="Picture 8" descr="NJ TaxSlayer"/>
          <p:cNvPicPr>
            <a:picLocks noChangeAspect="1"/>
          </p:cNvPicPr>
          <p:nvPr/>
        </p:nvPicPr>
        <p:blipFill>
          <a:blip r:embed="rId4" cstate="print"/>
          <a:stretch>
            <a:fillRect/>
          </a:stretch>
        </p:blipFill>
        <p:spPr>
          <a:xfrm>
            <a:off x="0" y="685800"/>
            <a:ext cx="612648" cy="163373"/>
          </a:xfrm>
          <a:prstGeom prst="rect">
            <a:avLst/>
          </a:prstGeom>
        </p:spPr>
      </p:pic>
      <p:sp>
        <p:nvSpPr>
          <p:cNvPr id="10" name="TextBox 9"/>
          <p:cNvSpPr txBox="1"/>
          <p:nvPr/>
        </p:nvSpPr>
        <p:spPr>
          <a:xfrm>
            <a:off x="4038600" y="3200400"/>
            <a:ext cx="2544286" cy="369332"/>
          </a:xfrm>
          <a:prstGeom prst="rect">
            <a:avLst/>
          </a:prstGeom>
          <a:solidFill>
            <a:schemeClr val="accent5">
              <a:lumMod val="75000"/>
            </a:schemeClr>
          </a:solidFill>
          <a:ln>
            <a:solidFill>
              <a:srgbClr val="002060"/>
            </a:solidFill>
          </a:ln>
        </p:spPr>
        <p:txBody>
          <a:bodyPr wrap="none" rtlCol="0">
            <a:spAutoFit/>
          </a:bodyPr>
          <a:lstStyle/>
          <a:p>
            <a:r>
              <a:rPr lang="en-US" b="1" dirty="0"/>
              <a:t>Start a new tax return</a:t>
            </a:r>
          </a:p>
        </p:txBody>
      </p:sp>
      <p:sp>
        <p:nvSpPr>
          <p:cNvPr id="11" name="Oval 4"/>
          <p:cNvSpPr>
            <a:spLocks noChangeArrowheads="1"/>
          </p:cNvSpPr>
          <p:nvPr/>
        </p:nvSpPr>
        <p:spPr bwMode="auto">
          <a:xfrm flipV="1">
            <a:off x="7391400" y="3276600"/>
            <a:ext cx="1138824" cy="41962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12" name="Straight Arrow Connector 11"/>
          <p:cNvCxnSpPr/>
          <p:nvPr/>
        </p:nvCxnSpPr>
        <p:spPr bwMode="auto">
          <a:xfrm>
            <a:off x="6629400" y="3429000"/>
            <a:ext cx="762000" cy="762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744295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a:stretch>
            <a:fillRect/>
          </a:stretch>
        </p:blipFill>
        <p:spPr bwMode="auto">
          <a:xfrm>
            <a:off x="609600" y="1600200"/>
            <a:ext cx="7718014" cy="47244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altLang="en-US" dirty="0"/>
              <a:t>TS – Choose a Taxpayer Profile</a:t>
            </a:r>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8</a:t>
            </a:fld>
            <a:endParaRPr lang="en-US"/>
          </a:p>
        </p:txBody>
      </p:sp>
      <p:pic>
        <p:nvPicPr>
          <p:cNvPr id="9" name="Picture 8" descr="NJ TaxSlayer"/>
          <p:cNvPicPr>
            <a:picLocks noChangeAspect="1"/>
          </p:cNvPicPr>
          <p:nvPr/>
        </p:nvPicPr>
        <p:blipFill>
          <a:blip r:embed="rId4" cstate="print"/>
          <a:stretch>
            <a:fillRect/>
          </a:stretch>
        </p:blipFill>
        <p:spPr>
          <a:xfrm>
            <a:off x="0" y="685800"/>
            <a:ext cx="612648" cy="163373"/>
          </a:xfrm>
          <a:prstGeom prst="rect">
            <a:avLst/>
          </a:prstGeom>
        </p:spPr>
      </p:pic>
      <p:sp>
        <p:nvSpPr>
          <p:cNvPr id="14" name="TextBox 13"/>
          <p:cNvSpPr txBox="1"/>
          <p:nvPr/>
        </p:nvSpPr>
        <p:spPr>
          <a:xfrm>
            <a:off x="3429000" y="3352800"/>
            <a:ext cx="4980309" cy="923330"/>
          </a:xfrm>
          <a:prstGeom prst="rect">
            <a:avLst/>
          </a:prstGeom>
          <a:solidFill>
            <a:schemeClr val="accent5">
              <a:lumMod val="75000"/>
            </a:schemeClr>
          </a:solidFill>
          <a:ln>
            <a:solidFill>
              <a:srgbClr val="002060"/>
            </a:solidFill>
          </a:ln>
        </p:spPr>
        <p:txBody>
          <a:bodyPr wrap="square" rtlCol="0">
            <a:spAutoFit/>
          </a:bodyPr>
          <a:lstStyle/>
          <a:p>
            <a:r>
              <a:rPr lang="en-US" b="1" dirty="0"/>
              <a:t>Click on desired profile; TS will display most common income &amp; adjustment entry screens to match taxpayer situation </a:t>
            </a:r>
          </a:p>
        </p:txBody>
      </p:sp>
      <p:sp>
        <p:nvSpPr>
          <p:cNvPr id="15" name="Oval 4"/>
          <p:cNvSpPr>
            <a:spLocks noChangeArrowheads="1"/>
          </p:cNvSpPr>
          <p:nvPr/>
        </p:nvSpPr>
        <p:spPr bwMode="auto">
          <a:xfrm flipV="1">
            <a:off x="1066800" y="2438400"/>
            <a:ext cx="2438400" cy="762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6" name="Oval 4"/>
          <p:cNvSpPr>
            <a:spLocks noChangeArrowheads="1"/>
          </p:cNvSpPr>
          <p:nvPr/>
        </p:nvSpPr>
        <p:spPr bwMode="auto">
          <a:xfrm flipV="1">
            <a:off x="1143000" y="3886199"/>
            <a:ext cx="1905000" cy="60959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7" name="Oval 4"/>
          <p:cNvSpPr>
            <a:spLocks noChangeArrowheads="1"/>
          </p:cNvSpPr>
          <p:nvPr/>
        </p:nvSpPr>
        <p:spPr bwMode="auto">
          <a:xfrm flipV="1">
            <a:off x="1066800" y="5105398"/>
            <a:ext cx="3124200" cy="53340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97651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utoUpdateAnimBg="0"/>
      <p:bldP spid="16" grpId="0" animBg="1" autoUpdateAnimBg="0"/>
      <p:bldP spid="1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609600" y="1676400"/>
            <a:ext cx="7848600" cy="4419599"/>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altLang="en-US" dirty="0"/>
              <a:t>TS – Enter Taxpayer Social Security Number </a:t>
            </a:r>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9</a:t>
            </a:fld>
            <a:endParaRPr lang="en-US"/>
          </a:p>
        </p:txBody>
      </p:sp>
      <p:pic>
        <p:nvPicPr>
          <p:cNvPr id="9" name="Picture 8" descr="NJ TaxSlayer"/>
          <p:cNvPicPr>
            <a:picLocks noChangeAspect="1"/>
          </p:cNvPicPr>
          <p:nvPr/>
        </p:nvPicPr>
        <p:blipFill>
          <a:blip r:embed="rId4" cstate="print"/>
          <a:stretch>
            <a:fillRect/>
          </a:stretch>
        </p:blipFill>
        <p:spPr>
          <a:xfrm>
            <a:off x="0" y="685800"/>
            <a:ext cx="612648" cy="163373"/>
          </a:xfrm>
          <a:prstGeom prst="rect">
            <a:avLst/>
          </a:prstGeom>
        </p:spPr>
      </p:pic>
      <p:sp>
        <p:nvSpPr>
          <p:cNvPr id="10" name="TextBox 9"/>
          <p:cNvSpPr txBox="1"/>
          <p:nvPr/>
        </p:nvSpPr>
        <p:spPr>
          <a:xfrm>
            <a:off x="3048000" y="3429000"/>
            <a:ext cx="1338828" cy="369332"/>
          </a:xfrm>
          <a:prstGeom prst="rect">
            <a:avLst/>
          </a:prstGeom>
          <a:solidFill>
            <a:schemeClr val="accent5">
              <a:lumMod val="75000"/>
            </a:schemeClr>
          </a:solidFill>
          <a:ln>
            <a:solidFill>
              <a:srgbClr val="002060"/>
            </a:solidFill>
          </a:ln>
        </p:spPr>
        <p:txBody>
          <a:bodyPr wrap="none" rtlCol="0">
            <a:spAutoFit/>
          </a:bodyPr>
          <a:lstStyle/>
          <a:p>
            <a:r>
              <a:rPr lang="en-US" b="1" dirty="0"/>
              <a:t>Enter SS #</a:t>
            </a:r>
          </a:p>
        </p:txBody>
      </p:sp>
      <p:sp>
        <p:nvSpPr>
          <p:cNvPr id="11" name="Oval 4"/>
          <p:cNvSpPr>
            <a:spLocks noChangeArrowheads="1"/>
          </p:cNvSpPr>
          <p:nvPr/>
        </p:nvSpPr>
        <p:spPr bwMode="auto">
          <a:xfrm>
            <a:off x="1524000" y="3200400"/>
            <a:ext cx="102232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4" name="Oval 4"/>
          <p:cNvSpPr>
            <a:spLocks noChangeArrowheads="1"/>
          </p:cNvSpPr>
          <p:nvPr/>
        </p:nvSpPr>
        <p:spPr bwMode="auto">
          <a:xfrm>
            <a:off x="5029201" y="3200400"/>
            <a:ext cx="9906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5" name="Oval 4"/>
          <p:cNvSpPr>
            <a:spLocks noChangeArrowheads="1"/>
          </p:cNvSpPr>
          <p:nvPr/>
        </p:nvSpPr>
        <p:spPr bwMode="auto">
          <a:xfrm>
            <a:off x="1600200" y="4267200"/>
            <a:ext cx="876821" cy="36101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6" name="Oval 4"/>
          <p:cNvSpPr>
            <a:spLocks noChangeArrowheads="1"/>
          </p:cNvSpPr>
          <p:nvPr/>
        </p:nvSpPr>
        <p:spPr bwMode="auto">
          <a:xfrm>
            <a:off x="5105399" y="4267200"/>
            <a:ext cx="838201"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7" name="TextBox 16"/>
          <p:cNvSpPr txBox="1"/>
          <p:nvPr/>
        </p:nvSpPr>
        <p:spPr>
          <a:xfrm>
            <a:off x="3048000" y="4648200"/>
            <a:ext cx="1633781" cy="369332"/>
          </a:xfrm>
          <a:prstGeom prst="rect">
            <a:avLst/>
          </a:prstGeom>
          <a:solidFill>
            <a:schemeClr val="accent5">
              <a:lumMod val="75000"/>
            </a:schemeClr>
          </a:solidFill>
          <a:ln>
            <a:solidFill>
              <a:srgbClr val="002060"/>
            </a:solidFill>
          </a:ln>
        </p:spPr>
        <p:txBody>
          <a:bodyPr wrap="none" rtlCol="0">
            <a:spAutoFit/>
          </a:bodyPr>
          <a:lstStyle/>
          <a:p>
            <a:r>
              <a:rPr lang="en-US" b="1" dirty="0"/>
              <a:t>Confirm SS #</a:t>
            </a:r>
          </a:p>
        </p:txBody>
      </p:sp>
      <p:sp>
        <p:nvSpPr>
          <p:cNvPr id="19" name="Oval 4"/>
          <p:cNvSpPr>
            <a:spLocks noChangeArrowheads="1"/>
          </p:cNvSpPr>
          <p:nvPr/>
        </p:nvSpPr>
        <p:spPr bwMode="auto">
          <a:xfrm flipV="1">
            <a:off x="6400800" y="5333996"/>
            <a:ext cx="1981200" cy="91440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10965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4" grpId="0" animBg="1" autoUpdateAnimBg="0"/>
      <p:bldP spid="15" grpId="0" animBg="1" autoUpdateAnimBg="0"/>
      <p:bldP spid="16" grpId="0" animBg="1" autoUpdateAnimBg="0"/>
      <p:bldP spid="19" grpId="0" animBg="1" autoUpdateAnimBg="0"/>
    </p:bld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1464</Words>
  <Application>Microsoft Office PowerPoint</Application>
  <PresentationFormat>On-screen Show (4:3)</PresentationFormat>
  <Paragraphs>228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Verdana</vt:lpstr>
      <vt:lpstr>Wingdings</vt:lpstr>
      <vt:lpstr>NJ Template 06</vt:lpstr>
      <vt:lpstr>Starting a Tax Return - TaxSlayer Basic Information</vt:lpstr>
      <vt:lpstr>TS – General TaxSlayer Hints</vt:lpstr>
      <vt:lpstr>TS – General TaxSlayer Hints</vt:lpstr>
      <vt:lpstr>TS – General TaxSlayer Hints</vt:lpstr>
      <vt:lpstr>TS – General TaxSlayer Hints</vt:lpstr>
      <vt:lpstr>TS – Start a New Return and Enter  Taxpayer/ Spouse Information in Basic Information Section</vt:lpstr>
      <vt:lpstr>TS – Start a New Return</vt:lpstr>
      <vt:lpstr>TS – Choose a Taxpayer Profile</vt:lpstr>
      <vt:lpstr>TS – Enter Taxpayer Social Security Number </vt:lpstr>
      <vt:lpstr>TS – Methods for Entering Information into TaxSlayer</vt:lpstr>
      <vt:lpstr>TS – Methods for Entering Information into TaxSlayer</vt:lpstr>
      <vt:lpstr>TS – Filing Status</vt:lpstr>
      <vt:lpstr>TS – Filing Status Basic Information Section \ Filing Status</vt:lpstr>
      <vt:lpstr>TS – Personal Information about Taxpayer &amp; Spouse</vt:lpstr>
      <vt:lpstr>TS – Personal Information about Taxpayer &amp; Spouse  Basic Information section \ Personal Information</vt:lpstr>
      <vt:lpstr>TS – Personal Exemption for Taxpayer &amp; Spouse  Basic Information Section \ Personal Information                                 (cont’d)</vt:lpstr>
      <vt:lpstr>TS – TS Automatically Starts NJ Return</vt:lpstr>
      <vt:lpstr>TS – Basic Questions to Start NJ Return</vt:lpstr>
      <vt:lpstr>TS – Dependent Information</vt:lpstr>
      <vt:lpstr>TS – Dependent Information Basic Information \ Dependents\Qualifying Person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2016-12-12T20:54:38Z</dcterms:modified>
</cp:coreProperties>
</file>